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 id="2147483690" r:id="rId5"/>
  </p:sldMasterIdLst>
  <p:notesMasterIdLst>
    <p:notesMasterId r:id="rId15"/>
  </p:notesMasterIdLst>
  <p:handoutMasterIdLst>
    <p:handoutMasterId r:id="rId16"/>
  </p:handoutMasterIdLst>
  <p:sldIdLst>
    <p:sldId id="299" r:id="rId6"/>
    <p:sldId id="377" r:id="rId7"/>
    <p:sldId id="380" r:id="rId8"/>
    <p:sldId id="347" r:id="rId9"/>
    <p:sldId id="372" r:id="rId10"/>
    <p:sldId id="324" r:id="rId11"/>
    <p:sldId id="358" r:id="rId12"/>
    <p:sldId id="337" r:id="rId13"/>
    <p:sldId id="367" r:id="rId14"/>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3" clrIdx="0"/>
  <p:cmAuthor id="1" name="Sandra Howard" initials="SNH"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785" autoAdjust="0"/>
  </p:normalViewPr>
  <p:slideViewPr>
    <p:cSldViewPr snapToGrid="0">
      <p:cViewPr varScale="1">
        <p:scale>
          <a:sx n="93" d="100"/>
          <a:sy n="93" d="100"/>
        </p:scale>
        <p:origin x="216" y="264"/>
      </p:cViewPr>
      <p:guideLst>
        <p:guide orient="horz" pos="2160"/>
        <p:guide pos="3840"/>
      </p:guideLst>
    </p:cSldViewPr>
  </p:slideViewPr>
  <p:outlineViewPr>
    <p:cViewPr>
      <p:scale>
        <a:sx n="33" d="100"/>
        <a:sy n="33" d="100"/>
      </p:scale>
      <p:origin x="0" y="3744"/>
    </p:cViewPr>
  </p:outlineViewPr>
  <p:notesTextViewPr>
    <p:cViewPr>
      <p:scale>
        <a:sx n="1" d="1"/>
        <a:sy n="1" d="1"/>
      </p:scale>
      <p:origin x="0" y="0"/>
    </p:cViewPr>
  </p:notesTextViewPr>
  <p:sorterViewPr>
    <p:cViewPr>
      <p:scale>
        <a:sx n="121" d="100"/>
        <a:sy n="12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C89EC671-C1E9-B247-98E5-2CC4A4A0D413}" type="datetime1">
              <a:rPr lang="en-US" smtClean="0"/>
              <a:t>2/16/21</a:t>
            </a:fld>
            <a:endParaRPr lang="en-US"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B1852966-899A-49E7-964E-946E56CBAA98}" type="slidenum">
              <a:rPr lang="en-US" smtClean="0"/>
              <a:t>‹#›</a:t>
            </a:fld>
            <a:endParaRPr lang="en-US" dirty="0"/>
          </a:p>
        </p:txBody>
      </p:sp>
    </p:spTree>
    <p:extLst>
      <p:ext uri="{BB962C8B-B14F-4D97-AF65-F5344CB8AC3E}">
        <p14:creationId xmlns:p14="http://schemas.microsoft.com/office/powerpoint/2010/main" val="18570314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44560112-2470-0244-9153-0BD24DCF8AAA}" type="datetime1">
              <a:rPr lang="en-US" smtClean="0"/>
              <a:t>2/16/21</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DD315F04-60C2-4651-A342-0554A4F18790}" type="slidenum">
              <a:rPr lang="en-US" smtClean="0"/>
              <a:t>‹#›</a:t>
            </a:fld>
            <a:endParaRPr lang="en-US" dirty="0"/>
          </a:p>
        </p:txBody>
      </p:sp>
    </p:spTree>
    <p:extLst>
      <p:ext uri="{BB962C8B-B14F-4D97-AF65-F5344CB8AC3E}">
        <p14:creationId xmlns:p14="http://schemas.microsoft.com/office/powerpoint/2010/main" val="261315965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endParaRPr lang="en-US" dirty="0"/>
          </a:p>
        </p:txBody>
      </p:sp>
    </p:spTree>
    <p:extLst>
      <p:ext uri="{BB962C8B-B14F-4D97-AF65-F5344CB8AC3E}">
        <p14:creationId xmlns:p14="http://schemas.microsoft.com/office/powerpoint/2010/main" val="30664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 justice - early initiatives in GEW</a:t>
            </a:r>
          </a:p>
        </p:txBody>
      </p:sp>
    </p:spTree>
    <p:extLst>
      <p:ext uri="{BB962C8B-B14F-4D97-AF65-F5344CB8AC3E}">
        <p14:creationId xmlns:p14="http://schemas.microsoft.com/office/powerpoint/2010/main" val="108926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457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dirty="0"/>
              <a:t>Interest in preventing childhood lead exposure and its harmful effects is high among a broad group of stakeholders is high – brief video on the problem </a:t>
            </a:r>
          </a:p>
          <a:p>
            <a:endParaRPr lang="en-US" dirty="0"/>
          </a:p>
        </p:txBody>
      </p:sp>
    </p:spTree>
    <p:extLst>
      <p:ext uri="{BB962C8B-B14F-4D97-AF65-F5344CB8AC3E}">
        <p14:creationId xmlns:p14="http://schemas.microsoft.com/office/powerpoint/2010/main" val="189777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r>
              <a:rPr lang="en-US" dirty="0"/>
              <a:t>When children play in lead contaminated soil, we know that their brain and nervous system is negatively affected.  </a:t>
            </a:r>
          </a:p>
          <a:p>
            <a:endParaRPr lang="en-US" dirty="0"/>
          </a:p>
          <a:p>
            <a:r>
              <a:rPr lang="en-US" sz="1200" dirty="0">
                <a:solidFill>
                  <a:schemeClr val="tx1"/>
                </a:solidFill>
              </a:rPr>
              <a:t>Fewer children fall into the “gifted” category, while more children fall into the “challenged” category, unable to reach their full cognitive potential </a:t>
            </a:r>
            <a:endParaRPr lang="en-US" dirty="0"/>
          </a:p>
          <a:p>
            <a:endParaRPr lang="en-US" dirty="0"/>
          </a:p>
          <a:p>
            <a:r>
              <a:rPr lang="en-US" dirty="0"/>
              <a:t>This increased vulnerability d/t several factors, including (1) young children more likely to play in dirt and place hands in mouth; thereby increasing opp. for soil ingestion; and 92) child's GI tract is "more efficient" at absorption of lead than an adults.</a:t>
            </a:r>
          </a:p>
          <a:p>
            <a:endParaRPr lang="en-US" dirty="0"/>
          </a:p>
          <a:p>
            <a:r>
              <a:rPr lang="en-US" dirty="0"/>
              <a:t>When children are exposed to lead hazards, their brain and nervous system is negatively affected. They may suffer hearing and visual impairments, slowed growth, and headaches. They may also develop behavior and learning problems, such as a shortened attention span, language or speech deficits, poor performance on math and reading tests, or developmental delays that require special education services.</a:t>
            </a:r>
          </a:p>
        </p:txBody>
      </p:sp>
    </p:spTree>
    <p:extLst>
      <p:ext uri="{BB962C8B-B14F-4D97-AF65-F5344CB8AC3E}">
        <p14:creationId xmlns:p14="http://schemas.microsoft.com/office/powerpoint/2010/main" val="308308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991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4113"/>
            <a:ext cx="5537200" cy="31162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7750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0532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E19485-434B-B848-8521-CBFD9E7E0C0B}"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97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38B95-B849-1E47-A10D-196E9E19B084}"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t>‹#›</a:t>
            </a:fld>
            <a:endParaRPr lang="en-US" dirty="0"/>
          </a:p>
        </p:txBody>
      </p:sp>
    </p:spTree>
    <p:extLst>
      <p:ext uri="{BB962C8B-B14F-4D97-AF65-F5344CB8AC3E}">
        <p14:creationId xmlns:p14="http://schemas.microsoft.com/office/powerpoint/2010/main" val="408352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BFE3D5-DB93-E441-8385-C9ED95A9CA3A}"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t>‹#›</a:t>
            </a:fld>
            <a:endParaRPr lang="en-US" dirty="0"/>
          </a:p>
        </p:txBody>
      </p:sp>
    </p:spTree>
    <p:extLst>
      <p:ext uri="{BB962C8B-B14F-4D97-AF65-F5344CB8AC3E}">
        <p14:creationId xmlns:p14="http://schemas.microsoft.com/office/powerpoint/2010/main" val="3686159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EFF172-648F-FF4D-937F-2FF6978D5196}"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653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009D6-DD6A-9D43-9954-D7F59C0BA740}"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pPr/>
              <a:t>‹#›</a:t>
            </a:fld>
            <a:endParaRPr lang="en-US" dirty="0"/>
          </a:p>
        </p:txBody>
      </p:sp>
    </p:spTree>
    <p:extLst>
      <p:ext uri="{BB962C8B-B14F-4D97-AF65-F5344CB8AC3E}">
        <p14:creationId xmlns:p14="http://schemas.microsoft.com/office/powerpoint/2010/main" val="3228201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005E2C-CC2F-4248-99EA-FF5B825E67A5}"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273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F86F3-D2B9-D149-95F5-B7A03BC8B005}" type="datetime1">
              <a:rPr lang="en-US" smtClean="0"/>
              <a:t>2/16/21</a:t>
            </a:fld>
            <a:endParaRPr lang="en-US" dirty="0"/>
          </a:p>
        </p:txBody>
      </p:sp>
      <p:sp>
        <p:nvSpPr>
          <p:cNvPr id="6" name="Footer Placeholder 5"/>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7" name="Slide Number Placeholder 6"/>
          <p:cNvSpPr>
            <a:spLocks noGrp="1"/>
          </p:cNvSpPr>
          <p:nvPr>
            <p:ph type="sldNum" sz="quarter" idx="12"/>
          </p:nvPr>
        </p:nvSpPr>
        <p:spPr/>
        <p:txBody>
          <a:bodyPr/>
          <a:lstStyle/>
          <a:p>
            <a:fld id="{5C82C7EA-BD91-4FA3-97F6-67A239932840}" type="slidenum">
              <a:rPr lang="en-US" smtClean="0"/>
              <a:pPr/>
              <a:t>‹#›</a:t>
            </a:fld>
            <a:endParaRPr lang="en-US" dirty="0"/>
          </a:p>
        </p:txBody>
      </p:sp>
    </p:spTree>
    <p:extLst>
      <p:ext uri="{BB962C8B-B14F-4D97-AF65-F5344CB8AC3E}">
        <p14:creationId xmlns:p14="http://schemas.microsoft.com/office/powerpoint/2010/main" val="66172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6A145E-BBE8-BA4C-96E7-47AC147BEBAE}" type="datetime1">
              <a:rPr lang="en-US" smtClean="0"/>
              <a:t>2/16/21</a:t>
            </a:fld>
            <a:endParaRPr lang="en-US" dirty="0"/>
          </a:p>
        </p:txBody>
      </p:sp>
      <p:sp>
        <p:nvSpPr>
          <p:cNvPr id="8" name="Footer Placeholder 7"/>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9" name="Slide Number Placeholder 8"/>
          <p:cNvSpPr>
            <a:spLocks noGrp="1"/>
          </p:cNvSpPr>
          <p:nvPr>
            <p:ph type="sldNum" sz="quarter" idx="12"/>
          </p:nvPr>
        </p:nvSpPr>
        <p:spPr/>
        <p:txBody>
          <a:bodyPr/>
          <a:lstStyle/>
          <a:p>
            <a:fld id="{5C82C7EA-BD91-4FA3-97F6-67A239932840}" type="slidenum">
              <a:rPr lang="en-US" smtClean="0"/>
              <a:pPr/>
              <a:t>‹#›</a:t>
            </a:fld>
            <a:endParaRPr lang="en-US" dirty="0"/>
          </a:p>
        </p:txBody>
      </p:sp>
    </p:spTree>
    <p:extLst>
      <p:ext uri="{BB962C8B-B14F-4D97-AF65-F5344CB8AC3E}">
        <p14:creationId xmlns:p14="http://schemas.microsoft.com/office/powerpoint/2010/main" val="2428271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519968-EBEE-FB4A-A2B2-3AADB8919C93}" type="datetime1">
              <a:rPr lang="en-US" smtClean="0"/>
              <a:t>2/16/21</a:t>
            </a:fld>
            <a:endParaRPr lang="en-US" dirty="0"/>
          </a:p>
        </p:txBody>
      </p:sp>
      <p:sp>
        <p:nvSpPr>
          <p:cNvPr id="4" name="Footer Placeholder 3"/>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5" name="Slide Number Placeholder 4"/>
          <p:cNvSpPr>
            <a:spLocks noGrp="1"/>
          </p:cNvSpPr>
          <p:nvPr>
            <p:ph type="sldNum" sz="quarter" idx="12"/>
          </p:nvPr>
        </p:nvSpPr>
        <p:spPr/>
        <p:txBody>
          <a:bodyPr/>
          <a:lstStyle/>
          <a:p>
            <a:fld id="{5C82C7EA-BD91-4FA3-97F6-67A239932840}" type="slidenum">
              <a:rPr lang="en-US" smtClean="0"/>
              <a:pPr/>
              <a:t>‹#›</a:t>
            </a:fld>
            <a:endParaRPr lang="en-US" dirty="0"/>
          </a:p>
        </p:txBody>
      </p:sp>
    </p:spTree>
    <p:extLst>
      <p:ext uri="{BB962C8B-B14F-4D97-AF65-F5344CB8AC3E}">
        <p14:creationId xmlns:p14="http://schemas.microsoft.com/office/powerpoint/2010/main" val="34884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C24C1D-ACCF-1443-8E13-A3384E6AB207}" type="datetime1">
              <a:rPr lang="en-US" smtClean="0"/>
              <a:t>2/16/21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Lead Abatement Resource Center      Dedicated to reducing children's exposure to lead-contaminated soil</a:t>
            </a:r>
          </a:p>
        </p:txBody>
      </p:sp>
      <p:sp>
        <p:nvSpPr>
          <p:cNvPr id="9" name="Slide Number Placeholder 8"/>
          <p:cNvSpPr>
            <a:spLocks noGrp="1"/>
          </p:cNvSpPr>
          <p:nvPr>
            <p:ph type="sldNum" sz="quarter" idx="12"/>
          </p:nvPr>
        </p:nvSpPr>
        <p:spPr/>
        <p:txBody>
          <a:bodyPr/>
          <a:lstStyle/>
          <a:p>
            <a:fld id="{5C82C7EA-BD91-4FA3-97F6-67A239932840}" type="slidenum">
              <a:rPr lang="en-US" smtClean="0"/>
              <a:pPr/>
              <a:t>‹#›</a:t>
            </a:fld>
            <a:endParaRPr lang="en-US" dirty="0"/>
          </a:p>
        </p:txBody>
      </p:sp>
    </p:spTree>
    <p:extLst>
      <p:ext uri="{BB962C8B-B14F-4D97-AF65-F5344CB8AC3E}">
        <p14:creationId xmlns:p14="http://schemas.microsoft.com/office/powerpoint/2010/main" val="638179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a:xfrm>
            <a:off x="465514" y="6459789"/>
            <a:ext cx="2618511" cy="365125"/>
          </a:xfrm>
        </p:spPr>
        <p:txBody>
          <a:bodyPr/>
          <a:lstStyle>
            <a:lvl1pPr algn="l">
              <a:defRPr/>
            </a:lvl1pPr>
          </a:lstStyle>
          <a:p>
            <a:fld id="{19043FB5-F53A-804D-ACDD-8625270ADAF6}" type="datetime1">
              <a:rPr lang="en-US" smtClean="0"/>
              <a:t>2/16/21</a:t>
            </a:fld>
            <a:endParaRPr lang="en-US" dirty="0"/>
          </a:p>
        </p:txBody>
      </p:sp>
      <p:sp>
        <p:nvSpPr>
          <p:cNvPr id="6" name="Footer Placeholder 5"/>
          <p:cNvSpPr>
            <a:spLocks noGrp="1"/>
          </p:cNvSpPr>
          <p:nvPr>
            <p:ph type="ftr" sz="quarter" idx="11"/>
          </p:nvPr>
        </p:nvSpPr>
        <p:spPr>
          <a:xfrm>
            <a:off x="4800600" y="6459789"/>
            <a:ext cx="4648200" cy="365125"/>
          </a:xfrm>
        </p:spPr>
        <p:txBody>
          <a:bodyPr/>
          <a:lstStyle>
            <a:lvl1pPr algn="l">
              <a:defRPr>
                <a:solidFill>
                  <a:schemeClr val="tx2"/>
                </a:solidFill>
              </a:defRPr>
            </a:lvl1pPr>
          </a:lstStyle>
          <a:p>
            <a:r>
              <a:rPr lang="en-US" dirty="0">
                <a:solidFill>
                  <a:srgbClr val="637052"/>
                </a:solidFill>
              </a:rPr>
              <a:t>Lead Abatement Resource Center      Dedicated to reducing children's exposure to lead-contaminated soil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82C7EA-BD91-4FA3-97F6-67A239932840}"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426673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B4AC4-C067-0B4C-B95F-BEB7819E61BD}"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t>‹#›</a:t>
            </a:fld>
            <a:endParaRPr lang="en-US" dirty="0"/>
          </a:p>
        </p:txBody>
      </p:sp>
    </p:spTree>
    <p:extLst>
      <p:ext uri="{BB962C8B-B14F-4D97-AF65-F5344CB8AC3E}">
        <p14:creationId xmlns:p14="http://schemas.microsoft.com/office/powerpoint/2010/main" val="118499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8"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1B24DD-70E1-D140-8AA1-A850ED0401B9}" type="datetime1">
              <a:rPr lang="en-US" smtClean="0"/>
              <a:t>2/16/21</a:t>
            </a:fld>
            <a:endParaRPr lang="en-US" dirty="0"/>
          </a:p>
        </p:txBody>
      </p:sp>
      <p:sp>
        <p:nvSpPr>
          <p:cNvPr id="6" name="Footer Placeholder 5"/>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7" name="Slide Number Placeholder 6"/>
          <p:cNvSpPr>
            <a:spLocks noGrp="1"/>
          </p:cNvSpPr>
          <p:nvPr>
            <p:ph type="sldNum" sz="quarter" idx="12"/>
          </p:nvPr>
        </p:nvSpPr>
        <p:spPr/>
        <p:txBody>
          <a:bodyPr/>
          <a:lstStyle/>
          <a:p>
            <a:fld id="{5C82C7EA-BD91-4FA3-97F6-67A239932840}" type="slidenum">
              <a:rPr lang="en-US" smtClean="0"/>
              <a:pPr/>
              <a:t>‹#›</a:t>
            </a:fld>
            <a:endParaRPr lang="en-US" dirty="0"/>
          </a:p>
        </p:txBody>
      </p:sp>
    </p:spTree>
    <p:extLst>
      <p:ext uri="{BB962C8B-B14F-4D97-AF65-F5344CB8AC3E}">
        <p14:creationId xmlns:p14="http://schemas.microsoft.com/office/powerpoint/2010/main" val="1866693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7D76B-FA99-554B-8E1F-DB5BA0B30785}"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pPr/>
              <a:t>‹#›</a:t>
            </a:fld>
            <a:endParaRPr lang="en-US" dirty="0"/>
          </a:p>
        </p:txBody>
      </p:sp>
    </p:spTree>
    <p:extLst>
      <p:ext uri="{BB962C8B-B14F-4D97-AF65-F5344CB8AC3E}">
        <p14:creationId xmlns:p14="http://schemas.microsoft.com/office/powerpoint/2010/main" val="3639938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2"/>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7D47B-F7AC-E44C-A24A-1626B52B9F28}"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pPr/>
              <a:t>‹#›</a:t>
            </a:fld>
            <a:endParaRPr lang="en-US" dirty="0"/>
          </a:p>
        </p:txBody>
      </p:sp>
    </p:spTree>
    <p:extLst>
      <p:ext uri="{BB962C8B-B14F-4D97-AF65-F5344CB8AC3E}">
        <p14:creationId xmlns:p14="http://schemas.microsoft.com/office/powerpoint/2010/main" val="2541312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3" y="981075"/>
            <a:ext cx="5568951" cy="5327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81752" y="981075"/>
            <a:ext cx="5571067" cy="5327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34433" y="6669088"/>
            <a:ext cx="2497667" cy="188912"/>
          </a:xfrm>
        </p:spPr>
        <p:txBody>
          <a:bodyPr/>
          <a:lstStyle>
            <a:lvl1pPr>
              <a:defRPr/>
            </a:lvl1pPr>
          </a:lstStyle>
          <a:p>
            <a:fld id="{261E7FA4-A37A-3F4D-AA25-CB84B7307CD5}" type="datetime1">
              <a:rPr lang="en-US" altLang="en-US" smtClean="0"/>
              <a:t>2/16/21</a:t>
            </a:fld>
            <a:endParaRPr lang="en-US" altLang="en-US" dirty="0"/>
          </a:p>
        </p:txBody>
      </p:sp>
      <p:sp>
        <p:nvSpPr>
          <p:cNvPr id="6" name="Slide Number Placeholder 5"/>
          <p:cNvSpPr>
            <a:spLocks noGrp="1"/>
          </p:cNvSpPr>
          <p:nvPr>
            <p:ph type="sldNum" sz="quarter" idx="11"/>
          </p:nvPr>
        </p:nvSpPr>
        <p:spPr>
          <a:xfrm>
            <a:off x="11089221" y="6597650"/>
            <a:ext cx="1102783" cy="260350"/>
          </a:xfrm>
        </p:spPr>
        <p:txBody>
          <a:bodyPr/>
          <a:lstStyle>
            <a:lvl1pPr>
              <a:defRPr/>
            </a:lvl1pPr>
          </a:lstStyle>
          <a:p>
            <a:fld id="{D02013E1-E8E2-4D61-AF55-F6E3B08D0554}" type="slidenum">
              <a:rPr lang="en-US" altLang="en-US"/>
              <a:pPr/>
              <a:t>‹#›</a:t>
            </a:fld>
            <a:endParaRPr lang="en-GB" altLang="en-US" dirty="0"/>
          </a:p>
        </p:txBody>
      </p:sp>
    </p:spTree>
    <p:extLst>
      <p:ext uri="{BB962C8B-B14F-4D97-AF65-F5344CB8AC3E}">
        <p14:creationId xmlns:p14="http://schemas.microsoft.com/office/powerpoint/2010/main" val="876890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3" y="981075"/>
            <a:ext cx="5568951" cy="5327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381752" y="981075"/>
            <a:ext cx="5571067" cy="5327650"/>
          </a:xfrm>
        </p:spPr>
        <p:txBody>
          <a:bodyPr/>
          <a:lstStyle/>
          <a:p>
            <a:endParaRPr lang="en-US" dirty="0"/>
          </a:p>
        </p:txBody>
      </p:sp>
      <p:sp>
        <p:nvSpPr>
          <p:cNvPr id="5" name="Date Placeholder 4"/>
          <p:cNvSpPr>
            <a:spLocks noGrp="1"/>
          </p:cNvSpPr>
          <p:nvPr>
            <p:ph type="dt" sz="half" idx="10"/>
          </p:nvPr>
        </p:nvSpPr>
        <p:spPr>
          <a:xfrm>
            <a:off x="334433" y="6669088"/>
            <a:ext cx="2497667" cy="188912"/>
          </a:xfrm>
        </p:spPr>
        <p:txBody>
          <a:bodyPr/>
          <a:lstStyle>
            <a:lvl1pPr>
              <a:defRPr/>
            </a:lvl1pPr>
          </a:lstStyle>
          <a:p>
            <a:fld id="{085F4677-EED3-A54C-9D85-60983DD67B6E}" type="datetime1">
              <a:rPr lang="en-US" altLang="en-US" smtClean="0"/>
              <a:t>2/16/21</a:t>
            </a:fld>
            <a:endParaRPr lang="en-US" altLang="en-US" dirty="0"/>
          </a:p>
        </p:txBody>
      </p:sp>
      <p:sp>
        <p:nvSpPr>
          <p:cNvPr id="6" name="Slide Number Placeholder 5"/>
          <p:cNvSpPr>
            <a:spLocks noGrp="1"/>
          </p:cNvSpPr>
          <p:nvPr>
            <p:ph type="sldNum" sz="quarter" idx="11"/>
          </p:nvPr>
        </p:nvSpPr>
        <p:spPr>
          <a:xfrm>
            <a:off x="11089221" y="6597650"/>
            <a:ext cx="1102783" cy="260350"/>
          </a:xfrm>
        </p:spPr>
        <p:txBody>
          <a:bodyPr/>
          <a:lstStyle>
            <a:lvl1pPr>
              <a:defRPr/>
            </a:lvl1pPr>
          </a:lstStyle>
          <a:p>
            <a:fld id="{2EFC1B50-FE28-4C82-A544-C9C14AA22398}" type="slidenum">
              <a:rPr lang="en-US" altLang="en-US"/>
              <a:pPr/>
              <a:t>‹#›</a:t>
            </a:fld>
            <a:endParaRPr lang="en-GB" altLang="en-US" dirty="0"/>
          </a:p>
        </p:txBody>
      </p:sp>
    </p:spTree>
    <p:extLst>
      <p:ext uri="{BB962C8B-B14F-4D97-AF65-F5344CB8AC3E}">
        <p14:creationId xmlns:p14="http://schemas.microsoft.com/office/powerpoint/2010/main" val="227039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82C63-EF53-0E4D-BE78-E633FE37E087}" type="datetime1">
              <a:rPr lang="en-US" smtClean="0"/>
              <a:t>2/16/21</a:t>
            </a:fld>
            <a:endParaRPr lang="en-US" dirty="0"/>
          </a:p>
        </p:txBody>
      </p:sp>
      <p:sp>
        <p:nvSpPr>
          <p:cNvPr id="5" name="Footer Placeholder 4"/>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12"/>
          </p:nvPr>
        </p:nvSpPr>
        <p:spPr/>
        <p:txBody>
          <a:bodyPr/>
          <a:lstStyle/>
          <a:p>
            <a:fld id="{5C82C7EA-BD91-4FA3-97F6-67A239932840}"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9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F1B03E-5EE6-E94A-80BA-17DDD41A7CD2}" type="datetime1">
              <a:rPr lang="en-US" smtClean="0"/>
              <a:t>2/16/21</a:t>
            </a:fld>
            <a:endParaRPr lang="en-US" dirty="0"/>
          </a:p>
        </p:txBody>
      </p:sp>
      <p:sp>
        <p:nvSpPr>
          <p:cNvPr id="6" name="Footer Placeholder 5"/>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7" name="Slide Number Placeholder 6"/>
          <p:cNvSpPr>
            <a:spLocks noGrp="1"/>
          </p:cNvSpPr>
          <p:nvPr>
            <p:ph type="sldNum" sz="quarter" idx="12"/>
          </p:nvPr>
        </p:nvSpPr>
        <p:spPr/>
        <p:txBody>
          <a:bodyPr/>
          <a:lstStyle/>
          <a:p>
            <a:fld id="{5C82C7EA-BD91-4FA3-97F6-67A239932840}" type="slidenum">
              <a:rPr lang="en-US" smtClean="0"/>
              <a:t>‹#›</a:t>
            </a:fld>
            <a:endParaRPr lang="en-US" dirty="0"/>
          </a:p>
        </p:txBody>
      </p:sp>
    </p:spTree>
    <p:extLst>
      <p:ext uri="{BB962C8B-B14F-4D97-AF65-F5344CB8AC3E}">
        <p14:creationId xmlns:p14="http://schemas.microsoft.com/office/powerpoint/2010/main" val="232253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B5E002-894C-0B4B-8F32-53D108ADE4DA}" type="datetime1">
              <a:rPr lang="en-US" smtClean="0"/>
              <a:t>2/16/21</a:t>
            </a:fld>
            <a:endParaRPr lang="en-US" dirty="0"/>
          </a:p>
        </p:txBody>
      </p:sp>
      <p:sp>
        <p:nvSpPr>
          <p:cNvPr id="8" name="Footer Placeholder 7"/>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9" name="Slide Number Placeholder 8"/>
          <p:cNvSpPr>
            <a:spLocks noGrp="1"/>
          </p:cNvSpPr>
          <p:nvPr>
            <p:ph type="sldNum" sz="quarter" idx="12"/>
          </p:nvPr>
        </p:nvSpPr>
        <p:spPr/>
        <p:txBody>
          <a:bodyPr/>
          <a:lstStyle/>
          <a:p>
            <a:fld id="{5C82C7EA-BD91-4FA3-97F6-67A239932840}" type="slidenum">
              <a:rPr lang="en-US" smtClean="0"/>
              <a:t>‹#›</a:t>
            </a:fld>
            <a:endParaRPr lang="en-US" dirty="0"/>
          </a:p>
        </p:txBody>
      </p:sp>
    </p:spTree>
    <p:extLst>
      <p:ext uri="{BB962C8B-B14F-4D97-AF65-F5344CB8AC3E}">
        <p14:creationId xmlns:p14="http://schemas.microsoft.com/office/powerpoint/2010/main" val="57693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26D0E7-BB62-8F45-BDB0-1597FF471B81}" type="datetime1">
              <a:rPr lang="en-US" smtClean="0"/>
              <a:t>2/16/21</a:t>
            </a:fld>
            <a:endParaRPr lang="en-US" dirty="0"/>
          </a:p>
        </p:txBody>
      </p:sp>
      <p:sp>
        <p:nvSpPr>
          <p:cNvPr id="4" name="Footer Placeholder 3"/>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5" name="Slide Number Placeholder 4"/>
          <p:cNvSpPr>
            <a:spLocks noGrp="1"/>
          </p:cNvSpPr>
          <p:nvPr>
            <p:ph type="sldNum" sz="quarter" idx="12"/>
          </p:nvPr>
        </p:nvSpPr>
        <p:spPr/>
        <p:txBody>
          <a:bodyPr/>
          <a:lstStyle/>
          <a:p>
            <a:fld id="{5C82C7EA-BD91-4FA3-97F6-67A239932840}" type="slidenum">
              <a:rPr lang="en-US" smtClean="0"/>
              <a:t>‹#›</a:t>
            </a:fld>
            <a:endParaRPr lang="en-US" dirty="0"/>
          </a:p>
        </p:txBody>
      </p:sp>
    </p:spTree>
    <p:extLst>
      <p:ext uri="{BB962C8B-B14F-4D97-AF65-F5344CB8AC3E}">
        <p14:creationId xmlns:p14="http://schemas.microsoft.com/office/powerpoint/2010/main" val="416001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6D9522B-4D74-F54B-A709-F5D19AA6AA75}" type="datetime1">
              <a:rPr lang="en-US" smtClean="0"/>
              <a:t>2/16/21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Lead Abatement Resource Center      Dedicated to reducing children's exposure to lead-contaminated soil</a:t>
            </a:r>
          </a:p>
        </p:txBody>
      </p:sp>
      <p:sp>
        <p:nvSpPr>
          <p:cNvPr id="9" name="Slide Number Placeholder 8"/>
          <p:cNvSpPr>
            <a:spLocks noGrp="1"/>
          </p:cNvSpPr>
          <p:nvPr>
            <p:ph type="sldNum" sz="quarter" idx="12"/>
          </p:nvPr>
        </p:nvSpPr>
        <p:spPr/>
        <p:txBody>
          <a:bodyPr/>
          <a:lstStyle/>
          <a:p>
            <a:fld id="{5C82C7EA-BD91-4FA3-97F6-67A239932840}" type="slidenum">
              <a:rPr lang="en-US" smtClean="0"/>
              <a:t>‹#›</a:t>
            </a:fld>
            <a:endParaRPr lang="en-US" dirty="0"/>
          </a:p>
        </p:txBody>
      </p:sp>
    </p:spTree>
    <p:extLst>
      <p:ext uri="{BB962C8B-B14F-4D97-AF65-F5344CB8AC3E}">
        <p14:creationId xmlns:p14="http://schemas.microsoft.com/office/powerpoint/2010/main" val="389062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fld id="{CB9D8D0D-BE3D-D54B-9DE0-C15329BEAA15}" type="datetime1">
              <a:rPr lang="en-US" smtClean="0"/>
              <a:t>2/16/21</a:t>
            </a:fld>
            <a:endParaRPr lang="en-US" dirty="0"/>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r>
              <a:rPr lang="en-US" dirty="0"/>
              <a:t>Lead Abatement Resource Center      Dedicated to reducing children's exposure to lead-contaminated soil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82C7EA-BD91-4FA3-97F6-67A239932840}" type="slidenum">
              <a:rPr lang="en-US" smtClean="0"/>
              <a:t>‹#›</a:t>
            </a:fld>
            <a:endParaRPr lang="en-US" dirty="0"/>
          </a:p>
        </p:txBody>
      </p:sp>
    </p:spTree>
    <p:extLst>
      <p:ext uri="{BB962C8B-B14F-4D97-AF65-F5344CB8AC3E}">
        <p14:creationId xmlns:p14="http://schemas.microsoft.com/office/powerpoint/2010/main" val="114283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91D0BA-DEB8-FC45-B381-88D2E4A575EE}" type="datetime1">
              <a:rPr lang="en-US" smtClean="0"/>
              <a:t>2/16/21</a:t>
            </a:fld>
            <a:endParaRPr lang="en-US" dirty="0"/>
          </a:p>
        </p:txBody>
      </p:sp>
      <p:sp>
        <p:nvSpPr>
          <p:cNvPr id="6" name="Footer Placeholder 5"/>
          <p:cNvSpPr>
            <a:spLocks noGrp="1"/>
          </p:cNvSpPr>
          <p:nvPr>
            <p:ph type="ftr" sz="quarter" idx="11"/>
          </p:nvPr>
        </p:nvSpPr>
        <p:spPr/>
        <p:txBody>
          <a:bodyPr/>
          <a:lstStyle/>
          <a:p>
            <a:r>
              <a:rPr lang="en-US" dirty="0"/>
              <a:t>Lead Abatement Resource Center      Dedicated to reducing children's exposure to lead-contaminated soil</a:t>
            </a:r>
          </a:p>
        </p:txBody>
      </p:sp>
      <p:sp>
        <p:nvSpPr>
          <p:cNvPr id="7" name="Slide Number Placeholder 6"/>
          <p:cNvSpPr>
            <a:spLocks noGrp="1"/>
          </p:cNvSpPr>
          <p:nvPr>
            <p:ph type="sldNum" sz="quarter" idx="12"/>
          </p:nvPr>
        </p:nvSpPr>
        <p:spPr/>
        <p:txBody>
          <a:bodyPr/>
          <a:lstStyle/>
          <a:p>
            <a:fld id="{5C82C7EA-BD91-4FA3-97F6-67A239932840}" type="slidenum">
              <a:rPr lang="en-US" smtClean="0"/>
              <a:t>‹#›</a:t>
            </a:fld>
            <a:endParaRPr lang="en-US" dirty="0"/>
          </a:p>
        </p:txBody>
      </p:sp>
    </p:spTree>
    <p:extLst>
      <p:ext uri="{BB962C8B-B14F-4D97-AF65-F5344CB8AC3E}">
        <p14:creationId xmlns:p14="http://schemas.microsoft.com/office/powerpoint/2010/main" val="198136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fld id="{81AA7C32-0745-7A42-97CE-6EA368246042}" type="datetime1">
              <a:rPr lang="en-US" smtClean="0"/>
              <a:t>2/16/21</a:t>
            </a:fld>
            <a:endParaRPr lang="en-US" dirty="0"/>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1">
                <a:solidFill>
                  <a:srgbClr val="FFFFFF"/>
                </a:solidFill>
              </a:defRPr>
            </a:lvl1pPr>
          </a:lstStyle>
          <a:p>
            <a:fld id="{5C82C7EA-BD91-4FA3-97F6-67A239932840}"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2789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3"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FD8234C-E715-A840-B11C-8D02F9A1625E}" type="datetime1">
              <a:rPr lang="en-US" smtClean="0"/>
              <a:t>2/16/21</a:t>
            </a:fld>
            <a:endParaRPr lang="en-US" dirty="0"/>
          </a:p>
        </p:txBody>
      </p:sp>
      <p:sp>
        <p:nvSpPr>
          <p:cNvPr id="5" name="Footer Placeholder 4"/>
          <p:cNvSpPr>
            <a:spLocks noGrp="1"/>
          </p:cNvSpPr>
          <p:nvPr>
            <p:ph type="ftr" sz="quarter" idx="3"/>
          </p:nvPr>
        </p:nvSpPr>
        <p:spPr>
          <a:xfrm>
            <a:off x="3686187" y="6459789"/>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Lead Abatement Resource Center      Dedicated to reducing children's exposure to lead-contaminated soil</a:t>
            </a:r>
          </a:p>
        </p:txBody>
      </p:sp>
      <p:sp>
        <p:nvSpPr>
          <p:cNvPr id="6" name="Slide Number Placeholder 5"/>
          <p:cNvSpPr>
            <a:spLocks noGrp="1"/>
          </p:cNvSpPr>
          <p:nvPr>
            <p:ph type="sldNum" sz="quarter" idx="4"/>
          </p:nvPr>
        </p:nvSpPr>
        <p:spPr>
          <a:xfrm>
            <a:off x="9900461" y="6459789"/>
            <a:ext cx="1312025" cy="365125"/>
          </a:xfrm>
          <a:prstGeom prst="rect">
            <a:avLst/>
          </a:prstGeom>
        </p:spPr>
        <p:txBody>
          <a:bodyPr vert="horz" lIns="91440" tIns="45720" rIns="91440" bIns="45720" rtlCol="0" anchor="ctr"/>
          <a:lstStyle>
            <a:lvl1pPr algn="r">
              <a:defRPr sz="1051">
                <a:solidFill>
                  <a:srgbClr val="FFFFFF"/>
                </a:solidFill>
              </a:defRPr>
            </a:lvl1pPr>
          </a:lstStyle>
          <a:p>
            <a:fld id="{5C82C7EA-BD91-4FA3-97F6-67A239932840}"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1314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436" y="2418509"/>
            <a:ext cx="10055629" cy="2735381"/>
          </a:xfrm>
        </p:spPr>
        <p:txBody>
          <a:bodyPr>
            <a:normAutofit fontScale="90000"/>
          </a:bodyPr>
          <a:lstStyle/>
          <a:p>
            <a:pPr algn="ctr"/>
            <a:br>
              <a:rPr lang="en-GB" altLang="en-US" dirty="0"/>
            </a:br>
            <a:br>
              <a:rPr lang="en-GB" altLang="en-US" dirty="0"/>
            </a:br>
            <a:br>
              <a:rPr lang="en-GB" altLang="en-US" dirty="0"/>
            </a:br>
            <a:br>
              <a:rPr lang="en-GB" altLang="en-US" dirty="0"/>
            </a:br>
            <a:br>
              <a:rPr lang="en-GB" altLang="en-US" dirty="0"/>
            </a:br>
            <a:r>
              <a:rPr lang="en-US" sz="4900" b="1" dirty="0">
                <a:solidFill>
                  <a:schemeClr val="tx1"/>
                </a:solidFill>
              </a:rPr>
              <a:t>Ending Childhood Lead Exposure from Contaminated Soil</a:t>
            </a:r>
            <a:br>
              <a:rPr lang="en-US" sz="4900" b="1" dirty="0">
                <a:solidFill>
                  <a:schemeClr val="tx1"/>
                </a:solidFill>
              </a:rPr>
            </a:br>
            <a:br>
              <a:rPr lang="en-GB" altLang="en-US" sz="4400" b="1" dirty="0"/>
            </a:br>
            <a:endParaRPr lang="en-US" sz="4400" b="1" dirty="0"/>
          </a:p>
        </p:txBody>
      </p:sp>
      <p:sp>
        <p:nvSpPr>
          <p:cNvPr id="3" name="Subtitle 2"/>
          <p:cNvSpPr>
            <a:spLocks noGrp="1"/>
          </p:cNvSpPr>
          <p:nvPr>
            <p:ph type="subTitle" idx="1"/>
          </p:nvPr>
        </p:nvSpPr>
        <p:spPr>
          <a:xfrm>
            <a:off x="947195" y="4487011"/>
            <a:ext cx="10058400" cy="1461095"/>
          </a:xfrm>
        </p:spPr>
        <p:txBody>
          <a:bodyPr>
            <a:noAutofit/>
          </a:bodyPr>
          <a:lstStyle/>
          <a:p>
            <a:pPr algn="ctr">
              <a:lnSpc>
                <a:spcPct val="100000"/>
              </a:lnSpc>
              <a:spcBef>
                <a:spcPts val="0"/>
              </a:spcBef>
              <a:spcAft>
                <a:spcPts val="0"/>
              </a:spcAft>
            </a:pPr>
            <a:endParaRPr lang="en-US" sz="1800" dirty="0"/>
          </a:p>
          <a:p>
            <a:pPr algn="ctr">
              <a:lnSpc>
                <a:spcPct val="100000"/>
              </a:lnSpc>
              <a:spcBef>
                <a:spcPts val="0"/>
              </a:spcBef>
              <a:spcAft>
                <a:spcPts val="0"/>
              </a:spcAft>
            </a:pPr>
            <a:r>
              <a:rPr lang="en-US" sz="1800" dirty="0"/>
              <a:t>Susan M. Browning, MPH</a:t>
            </a:r>
          </a:p>
          <a:p>
            <a:pPr algn="ctr">
              <a:lnSpc>
                <a:spcPct val="100000"/>
              </a:lnSpc>
              <a:spcBef>
                <a:spcPts val="0"/>
              </a:spcBef>
              <a:spcAft>
                <a:spcPts val="0"/>
              </a:spcAft>
            </a:pPr>
            <a:r>
              <a:rPr lang="en-US" sz="1700" dirty="0"/>
              <a:t>Executive Director</a:t>
            </a:r>
          </a:p>
          <a:p>
            <a:pPr algn="ctr">
              <a:lnSpc>
                <a:spcPct val="100000"/>
              </a:lnSpc>
              <a:spcBef>
                <a:spcPts val="0"/>
              </a:spcBef>
              <a:spcAft>
                <a:spcPts val="0"/>
              </a:spcAft>
            </a:pPr>
            <a:r>
              <a:rPr lang="en-US" sz="1700" dirty="0"/>
              <a:t>Lead Abatement resource center</a:t>
            </a:r>
          </a:p>
        </p:txBody>
      </p:sp>
      <p:pic>
        <p:nvPicPr>
          <p:cNvPr id="4" name="Picture 2" descr="Your Environmental Resource Logo (PNG).PNG">
            <a:extLst>
              <a:ext uri="{FF2B5EF4-FFF2-40B4-BE49-F238E27FC236}">
                <a16:creationId xmlns:a16="http://schemas.microsoft.com/office/drawing/2014/main" id="{C8708F00-5ED2-8D40-8BA7-1F64D4598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405" y="4302186"/>
            <a:ext cx="2442759" cy="155448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DE4595-2454-1941-B405-8A14C6F016CE}"/>
              </a:ext>
            </a:extLst>
          </p:cNvPr>
          <p:cNvPicPr>
            <a:picLocks noChangeAspect="1"/>
          </p:cNvPicPr>
          <p:nvPr/>
        </p:nvPicPr>
        <p:blipFill>
          <a:blip r:embed="rId4"/>
          <a:stretch>
            <a:fillRect/>
          </a:stretch>
        </p:blipFill>
        <p:spPr>
          <a:xfrm>
            <a:off x="7980306" y="4393626"/>
            <a:ext cx="3221183" cy="1371600"/>
          </a:xfrm>
          <a:prstGeom prst="rect">
            <a:avLst/>
          </a:prstGeom>
        </p:spPr>
      </p:pic>
      <p:pic>
        <p:nvPicPr>
          <p:cNvPr id="6" name="Picture 5" descr="boy in grass.jpg">
            <a:extLst>
              <a:ext uri="{FF2B5EF4-FFF2-40B4-BE49-F238E27FC236}">
                <a16:creationId xmlns:a16="http://schemas.microsoft.com/office/drawing/2014/main" id="{2578DE10-C4D1-AE43-817F-F83A464214BA}"/>
              </a:ext>
            </a:extLst>
          </p:cNvPr>
          <p:cNvPicPr>
            <a:picLocks noChangeAspect="1"/>
          </p:cNvPicPr>
          <p:nvPr/>
        </p:nvPicPr>
        <p:blipFill>
          <a:blip r:embed="rId5" cstate="print"/>
          <a:stretch>
            <a:fillRect/>
          </a:stretch>
        </p:blipFill>
        <p:spPr>
          <a:xfrm>
            <a:off x="3622413" y="642997"/>
            <a:ext cx="1682129" cy="1682128"/>
          </a:xfrm>
          <a:prstGeom prst="rect">
            <a:avLst/>
          </a:prstGeom>
        </p:spPr>
      </p:pic>
      <p:pic>
        <p:nvPicPr>
          <p:cNvPr id="7" name="Picture 6" descr="jump rope girl.jpg">
            <a:extLst>
              <a:ext uri="{FF2B5EF4-FFF2-40B4-BE49-F238E27FC236}">
                <a16:creationId xmlns:a16="http://schemas.microsoft.com/office/drawing/2014/main" id="{F5FA9428-0790-D148-9851-133402BA78FA}"/>
              </a:ext>
            </a:extLst>
          </p:cNvPr>
          <p:cNvPicPr>
            <a:picLocks noChangeAspect="1"/>
          </p:cNvPicPr>
          <p:nvPr/>
        </p:nvPicPr>
        <p:blipFill>
          <a:blip r:embed="rId6" cstate="print"/>
          <a:stretch>
            <a:fillRect/>
          </a:stretch>
        </p:blipFill>
        <p:spPr>
          <a:xfrm>
            <a:off x="9003125" y="642997"/>
            <a:ext cx="1682129" cy="1682128"/>
          </a:xfrm>
          <a:prstGeom prst="rect">
            <a:avLst/>
          </a:prstGeom>
        </p:spPr>
      </p:pic>
      <p:pic>
        <p:nvPicPr>
          <p:cNvPr id="8" name="Picture 7" descr="girl in school.jpg">
            <a:extLst>
              <a:ext uri="{FF2B5EF4-FFF2-40B4-BE49-F238E27FC236}">
                <a16:creationId xmlns:a16="http://schemas.microsoft.com/office/drawing/2014/main" id="{165D4FD5-7492-7F46-8F06-48C4A34651F8}"/>
              </a:ext>
            </a:extLst>
          </p:cNvPr>
          <p:cNvPicPr>
            <a:picLocks noChangeAspect="1"/>
          </p:cNvPicPr>
          <p:nvPr/>
        </p:nvPicPr>
        <p:blipFill>
          <a:blip r:embed="rId7" cstate="print"/>
          <a:stretch>
            <a:fillRect/>
          </a:stretch>
        </p:blipFill>
        <p:spPr>
          <a:xfrm>
            <a:off x="5415860" y="642997"/>
            <a:ext cx="1682496" cy="1682496"/>
          </a:xfrm>
          <a:prstGeom prst="rect">
            <a:avLst/>
          </a:prstGeom>
        </p:spPr>
      </p:pic>
      <p:pic>
        <p:nvPicPr>
          <p:cNvPr id="9" name="Picture 8" descr="girls with flowers.jpg">
            <a:extLst>
              <a:ext uri="{FF2B5EF4-FFF2-40B4-BE49-F238E27FC236}">
                <a16:creationId xmlns:a16="http://schemas.microsoft.com/office/drawing/2014/main" id="{1BB81F2F-9F76-4C4F-B63C-9EA715DBF1BE}"/>
              </a:ext>
            </a:extLst>
          </p:cNvPr>
          <p:cNvPicPr>
            <a:picLocks noChangeAspect="1"/>
          </p:cNvPicPr>
          <p:nvPr/>
        </p:nvPicPr>
        <p:blipFill>
          <a:blip r:embed="rId8" cstate="print"/>
          <a:stretch>
            <a:fillRect/>
          </a:stretch>
        </p:blipFill>
        <p:spPr>
          <a:xfrm>
            <a:off x="7209677" y="642997"/>
            <a:ext cx="1682129" cy="1682128"/>
          </a:xfrm>
          <a:prstGeom prst="rect">
            <a:avLst/>
          </a:prstGeom>
        </p:spPr>
      </p:pic>
      <p:pic>
        <p:nvPicPr>
          <p:cNvPr id="10" name="Picture 9" descr="child with bubbles- can i use.jpg">
            <a:extLst>
              <a:ext uri="{FF2B5EF4-FFF2-40B4-BE49-F238E27FC236}">
                <a16:creationId xmlns:a16="http://schemas.microsoft.com/office/drawing/2014/main" id="{5475B502-2569-EB4B-B573-569188C01D18}"/>
              </a:ext>
            </a:extLst>
          </p:cNvPr>
          <p:cNvPicPr>
            <a:picLocks noChangeAspect="1"/>
          </p:cNvPicPr>
          <p:nvPr/>
        </p:nvPicPr>
        <p:blipFill>
          <a:blip r:embed="rId9" cstate="print"/>
          <a:stretch>
            <a:fillRect/>
          </a:stretch>
        </p:blipFill>
        <p:spPr>
          <a:xfrm>
            <a:off x="1828965" y="642997"/>
            <a:ext cx="1682129" cy="1682128"/>
          </a:xfrm>
          <a:prstGeom prst="rect">
            <a:avLst/>
          </a:prstGeom>
        </p:spPr>
      </p:pic>
    </p:spTree>
    <p:extLst>
      <p:ext uri="{BB962C8B-B14F-4D97-AF65-F5344CB8AC3E}">
        <p14:creationId xmlns:p14="http://schemas.microsoft.com/office/powerpoint/2010/main" val="208112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Overview</a:t>
            </a:r>
          </a:p>
        </p:txBody>
      </p:sp>
      <p:sp>
        <p:nvSpPr>
          <p:cNvPr id="3" name="Content Placeholder 2"/>
          <p:cNvSpPr>
            <a:spLocks noGrp="1"/>
          </p:cNvSpPr>
          <p:nvPr>
            <p:ph idx="1"/>
          </p:nvPr>
        </p:nvSpPr>
        <p:spPr>
          <a:xfrm>
            <a:off x="809105" y="1924399"/>
            <a:ext cx="10573789" cy="3936073"/>
          </a:xfrm>
        </p:spPr>
        <p:txBody>
          <a:bodyPr>
            <a:normAutofit/>
          </a:bodyPr>
          <a:lstStyle/>
          <a:p>
            <a:pPr>
              <a:buFont typeface="Wingdings" panose="05000000000000000000" pitchFamily="2" charset="2"/>
              <a:buChar char="v"/>
            </a:pPr>
            <a:r>
              <a:rPr lang="en-US" sz="3200" dirty="0"/>
              <a:t>Charitable Private Operating Foundation </a:t>
            </a:r>
            <a:r>
              <a:rPr lang="en-US" sz="3200" dirty="0" err="1"/>
              <a:t>est</a:t>
            </a:r>
            <a:r>
              <a:rPr lang="en-US" sz="3200" dirty="0"/>
              <a:t> 2014/</a:t>
            </a:r>
            <a:r>
              <a:rPr lang="en-US" sz="3200" dirty="0" err="1"/>
              <a:t>BoD</a:t>
            </a:r>
            <a:endParaRPr lang="en-US" sz="3200" dirty="0"/>
          </a:p>
          <a:p>
            <a:pPr>
              <a:buFont typeface="Wingdings" panose="05000000000000000000" pitchFamily="2" charset="2"/>
              <a:buChar char="v"/>
            </a:pPr>
            <a:r>
              <a:rPr lang="en-US" sz="3200" dirty="0"/>
              <a:t>Despite efforts of last 2 decades, lead poisoning remans serious problem in Chicagoland area; </a:t>
            </a:r>
            <a:r>
              <a:rPr lang="en-US" sz="3200" dirty="0" err="1"/>
              <a:t>esp</a:t>
            </a:r>
            <a:r>
              <a:rPr lang="en-US" sz="3200" dirty="0"/>
              <a:t> for children of color and those in econ. disadvantaged communities</a:t>
            </a:r>
          </a:p>
          <a:p>
            <a:pPr>
              <a:buFont typeface="Wingdings" panose="05000000000000000000" pitchFamily="2" charset="2"/>
              <a:buChar char="v"/>
            </a:pPr>
            <a:r>
              <a:rPr lang="en-US" sz="3200" dirty="0"/>
              <a:t>Mission:  To end soil-based lead exposure in children and other at-risk populations </a:t>
            </a:r>
          </a:p>
        </p:txBody>
      </p:sp>
      <p:sp>
        <p:nvSpPr>
          <p:cNvPr id="4" name="Footer Placeholder 3"/>
          <p:cNvSpPr>
            <a:spLocks noGrp="1"/>
          </p:cNvSpPr>
          <p:nvPr>
            <p:ph type="ftr" sz="quarter" idx="11"/>
          </p:nvPr>
        </p:nvSpPr>
        <p:spPr>
          <a:xfrm>
            <a:off x="1825644" y="6375063"/>
            <a:ext cx="8543890" cy="534580"/>
          </a:xfrm>
        </p:spPr>
        <p:txBody>
          <a:bodyPr/>
          <a:lstStyle/>
          <a:p>
            <a:r>
              <a:rPr lang="en-US" sz="1200" dirty="0"/>
              <a:t>Lead Abatement Resource Center      Dedicated to reducing children's exposure to lead-contaminated soil</a:t>
            </a:r>
          </a:p>
        </p:txBody>
      </p:sp>
    </p:spTree>
    <p:extLst>
      <p:ext uri="{BB962C8B-B14F-4D97-AF65-F5344CB8AC3E}">
        <p14:creationId xmlns:p14="http://schemas.microsoft.com/office/powerpoint/2010/main" val="3957578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EEFC-9A1E-694F-91E5-583BFDB05923}"/>
              </a:ext>
            </a:extLst>
          </p:cNvPr>
          <p:cNvSpPr>
            <a:spLocks noGrp="1"/>
          </p:cNvSpPr>
          <p:nvPr>
            <p:ph type="title"/>
          </p:nvPr>
        </p:nvSpPr>
        <p:spPr>
          <a:xfrm>
            <a:off x="1097280" y="432261"/>
            <a:ext cx="10058400" cy="1080655"/>
          </a:xfrm>
        </p:spPr>
        <p:txBody>
          <a:bodyPr/>
          <a:lstStyle/>
          <a:p>
            <a:r>
              <a:rPr lang="en-US" dirty="0">
                <a:solidFill>
                  <a:srgbClr val="00B0F0"/>
                </a:solidFill>
              </a:rPr>
              <a:t>Our Focus – Educate, Partner, Advocate</a:t>
            </a:r>
          </a:p>
        </p:txBody>
      </p:sp>
      <p:sp>
        <p:nvSpPr>
          <p:cNvPr id="3" name="Content Placeholder 2">
            <a:extLst>
              <a:ext uri="{FF2B5EF4-FFF2-40B4-BE49-F238E27FC236}">
                <a16:creationId xmlns:a16="http://schemas.microsoft.com/office/drawing/2014/main" id="{EFA1568E-FA21-F84F-9B50-317F8F469FBC}"/>
              </a:ext>
            </a:extLst>
          </p:cNvPr>
          <p:cNvSpPr>
            <a:spLocks noGrp="1"/>
          </p:cNvSpPr>
          <p:nvPr>
            <p:ph idx="1"/>
          </p:nvPr>
        </p:nvSpPr>
        <p:spPr>
          <a:xfrm>
            <a:off x="1097280" y="1845733"/>
            <a:ext cx="10058400" cy="3723793"/>
          </a:xfrm>
        </p:spPr>
        <p:txBody>
          <a:bodyPr>
            <a:normAutofit/>
          </a:bodyPr>
          <a:lstStyle/>
          <a:p>
            <a:pPr lvl="0"/>
            <a:r>
              <a:rPr lang="en-US" sz="3500" dirty="0"/>
              <a:t>1.  </a:t>
            </a:r>
            <a:r>
              <a:rPr lang="en-US" sz="3200" dirty="0"/>
              <a:t>Increase  community awareness re: the legacy of lead-contaminated soil and its health hazards</a:t>
            </a:r>
          </a:p>
          <a:p>
            <a:pPr lvl="0"/>
            <a:r>
              <a:rPr lang="en-US" sz="3200" dirty="0"/>
              <a:t>2.  Partner with individuals and organizations to abate – or clean up – lead contaminated soil in public spaces, playgrounds, and yards </a:t>
            </a:r>
          </a:p>
          <a:p>
            <a:pPr marL="0" indent="0">
              <a:buNone/>
            </a:pPr>
            <a:r>
              <a:rPr lang="en-US" sz="3200" dirty="0"/>
              <a:t>3. Commitment to social justice; focus early initiatives in Greater Englewood Area</a:t>
            </a:r>
          </a:p>
        </p:txBody>
      </p:sp>
      <p:sp>
        <p:nvSpPr>
          <p:cNvPr id="4" name="Footer Placeholder 3">
            <a:extLst>
              <a:ext uri="{FF2B5EF4-FFF2-40B4-BE49-F238E27FC236}">
                <a16:creationId xmlns:a16="http://schemas.microsoft.com/office/drawing/2014/main" id="{2CD96E42-75D9-984A-B22D-28C3D8F920A2}"/>
              </a:ext>
            </a:extLst>
          </p:cNvPr>
          <p:cNvSpPr>
            <a:spLocks noGrp="1"/>
          </p:cNvSpPr>
          <p:nvPr>
            <p:ph type="ftr" sz="quarter" idx="11"/>
          </p:nvPr>
        </p:nvSpPr>
        <p:spPr/>
        <p:txBody>
          <a:bodyPr/>
          <a:lstStyle/>
          <a:p>
            <a:r>
              <a:rPr lang="en-US" dirty="0"/>
              <a:t>Lead Abatement Resource Center      Dedicated to reducing children's exposure to lead-contaminated soil</a:t>
            </a:r>
          </a:p>
        </p:txBody>
      </p:sp>
    </p:spTree>
    <p:extLst>
      <p:ext uri="{BB962C8B-B14F-4D97-AF65-F5344CB8AC3E}">
        <p14:creationId xmlns:p14="http://schemas.microsoft.com/office/powerpoint/2010/main" val="169136295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E98E-2D63-084B-911E-9671201FA42E}"/>
              </a:ext>
            </a:extLst>
          </p:cNvPr>
          <p:cNvSpPr>
            <a:spLocks noGrp="1"/>
          </p:cNvSpPr>
          <p:nvPr>
            <p:ph type="title"/>
          </p:nvPr>
        </p:nvSpPr>
        <p:spPr>
          <a:xfrm>
            <a:off x="1303793" y="932571"/>
            <a:ext cx="8596668" cy="716348"/>
          </a:xfrm>
        </p:spPr>
        <p:txBody>
          <a:bodyPr>
            <a:noAutofit/>
          </a:bodyPr>
          <a:lstStyle/>
          <a:p>
            <a:r>
              <a:rPr lang="en-US" b="1" dirty="0">
                <a:solidFill>
                  <a:srgbClr val="0070C0"/>
                </a:solidFill>
              </a:rPr>
              <a:t>Magnitude of the Problem</a:t>
            </a:r>
          </a:p>
        </p:txBody>
      </p:sp>
      <p:sp>
        <p:nvSpPr>
          <p:cNvPr id="18" name="Content Placeholder 17">
            <a:extLst>
              <a:ext uri="{FF2B5EF4-FFF2-40B4-BE49-F238E27FC236}">
                <a16:creationId xmlns:a16="http://schemas.microsoft.com/office/drawing/2014/main" id="{2E05BBD9-CB17-F543-92A3-CEA8A0FA3774}"/>
              </a:ext>
            </a:extLst>
          </p:cNvPr>
          <p:cNvSpPr>
            <a:spLocks noGrp="1"/>
          </p:cNvSpPr>
          <p:nvPr>
            <p:ph idx="1"/>
          </p:nvPr>
        </p:nvSpPr>
        <p:spPr>
          <a:xfrm>
            <a:off x="1303793" y="1939426"/>
            <a:ext cx="8596668" cy="4265421"/>
          </a:xfrm>
        </p:spPr>
        <p:txBody>
          <a:bodyPr>
            <a:normAutofit/>
          </a:bodyPr>
          <a:lstStyle/>
          <a:p>
            <a:pPr>
              <a:buFont typeface="Wingdings" pitchFamily="2" charset="2"/>
              <a:buChar char="v"/>
            </a:pPr>
            <a:r>
              <a:rPr lang="en-US" dirty="0"/>
              <a:t> Chicago (2002) – Highest childhood lead poisoning rate in the nation  </a:t>
            </a:r>
            <a:br>
              <a:rPr lang="en-US" dirty="0"/>
            </a:br>
            <a:r>
              <a:rPr lang="en-US" dirty="0"/>
              <a:t>                   2019 - Still ranks among the top 8  </a:t>
            </a:r>
            <a:r>
              <a:rPr lang="en-US" dirty="0" err="1"/>
              <a:t>highet</a:t>
            </a:r>
            <a:r>
              <a:rPr lang="en-US" dirty="0"/>
              <a:t> -risk cities for lead poisoning</a:t>
            </a:r>
            <a:br>
              <a:rPr lang="en-US" dirty="0"/>
            </a:br>
            <a:r>
              <a:rPr lang="en-US" dirty="0"/>
              <a:t>                              (Pittsburg #1)</a:t>
            </a:r>
          </a:p>
          <a:p>
            <a:pPr>
              <a:buFont typeface="Wingdings" pitchFamily="2" charset="2"/>
              <a:buChar char="v"/>
            </a:pPr>
            <a:r>
              <a:rPr lang="en-US" dirty="0"/>
              <a:t> Children of color in low income, limited access communities disproportionately </a:t>
            </a:r>
            <a:br>
              <a:rPr lang="en-US" dirty="0"/>
            </a:br>
            <a:r>
              <a:rPr lang="en-US" dirty="0"/>
              <a:t>   at risk</a:t>
            </a:r>
          </a:p>
          <a:p>
            <a:pPr>
              <a:buFont typeface="Wingdings" pitchFamily="2" charset="2"/>
              <a:buChar char="v"/>
            </a:pPr>
            <a:r>
              <a:rPr lang="en-US" dirty="0"/>
              <a:t> “Cluster areas” in Chicago where lead poisoning over 5x national average</a:t>
            </a:r>
          </a:p>
          <a:p>
            <a:pPr>
              <a:buFont typeface="Wingdings" pitchFamily="2" charset="2"/>
              <a:buChar char="v"/>
            </a:pPr>
            <a:r>
              <a:rPr lang="en-US" dirty="0"/>
              <a:t> Disparities unduly burden minority/ low income families and their communities</a:t>
            </a:r>
          </a:p>
          <a:p>
            <a:pPr>
              <a:buFont typeface="Wingdings" pitchFamily="2" charset="2"/>
              <a:buChar char="v"/>
            </a:pPr>
            <a:r>
              <a:rPr lang="en-US" dirty="0"/>
              <a:t> Multidisciplinary matter spanning environmental justice, public health</a:t>
            </a:r>
          </a:p>
          <a:p>
            <a:pPr marL="0"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11D15366-2AE0-0B4C-BCF5-4D758B2069FD}"/>
              </a:ext>
            </a:extLst>
          </p:cNvPr>
          <p:cNvPicPr>
            <a:picLocks noChangeAspect="1"/>
          </p:cNvPicPr>
          <p:nvPr/>
        </p:nvPicPr>
        <p:blipFill>
          <a:blip r:embed="rId3"/>
          <a:stretch>
            <a:fillRect/>
          </a:stretch>
        </p:blipFill>
        <p:spPr>
          <a:xfrm>
            <a:off x="9163053" y="29980"/>
            <a:ext cx="3028947" cy="1920240"/>
          </a:xfrm>
          <a:prstGeom prst="rect">
            <a:avLst/>
          </a:prstGeom>
        </p:spPr>
      </p:pic>
      <p:sp>
        <p:nvSpPr>
          <p:cNvPr id="11" name="TextBox 10">
            <a:extLst>
              <a:ext uri="{FF2B5EF4-FFF2-40B4-BE49-F238E27FC236}">
                <a16:creationId xmlns:a16="http://schemas.microsoft.com/office/drawing/2014/main" id="{AB49E231-113D-5847-8B9D-AFB6A0AE3B05}"/>
              </a:ext>
            </a:extLst>
          </p:cNvPr>
          <p:cNvSpPr txBox="1"/>
          <p:nvPr/>
        </p:nvSpPr>
        <p:spPr>
          <a:xfrm>
            <a:off x="2428409" y="1325948"/>
            <a:ext cx="184731" cy="369332"/>
          </a:xfrm>
          <a:prstGeom prst="rect">
            <a:avLst/>
          </a:prstGeom>
          <a:noFill/>
        </p:spPr>
        <p:txBody>
          <a:bodyPr wrap="none" rtlCol="0">
            <a:spAutoFit/>
          </a:bodyPr>
          <a:lstStyle/>
          <a:p>
            <a:endParaRPr lang="en-US" dirty="0"/>
          </a:p>
        </p:txBody>
      </p:sp>
      <p:sp>
        <p:nvSpPr>
          <p:cNvPr id="16" name="TextBox 15">
            <a:extLst>
              <a:ext uri="{FF2B5EF4-FFF2-40B4-BE49-F238E27FC236}">
                <a16:creationId xmlns:a16="http://schemas.microsoft.com/office/drawing/2014/main" id="{88E00BDB-94E4-7142-AF27-86FBAEFAFB46}"/>
              </a:ext>
            </a:extLst>
          </p:cNvPr>
          <p:cNvSpPr txBox="1"/>
          <p:nvPr/>
        </p:nvSpPr>
        <p:spPr>
          <a:xfrm>
            <a:off x="7000409" y="1648917"/>
            <a:ext cx="184731" cy="369332"/>
          </a:xfrm>
          <a:prstGeom prst="rect">
            <a:avLst/>
          </a:prstGeom>
          <a:noFill/>
        </p:spPr>
        <p:txBody>
          <a:bodyPr wrap="none" rtlCol="0">
            <a:spAutoFit/>
          </a:bodyPr>
          <a:lstStyle/>
          <a:p>
            <a:endParaRPr lang="en-US" dirty="0"/>
          </a:p>
        </p:txBody>
      </p:sp>
      <p:sp>
        <p:nvSpPr>
          <p:cNvPr id="3" name="Footer Placeholder 2"/>
          <p:cNvSpPr>
            <a:spLocks noGrp="1"/>
          </p:cNvSpPr>
          <p:nvPr>
            <p:ph type="ftr" sz="quarter" idx="11"/>
          </p:nvPr>
        </p:nvSpPr>
        <p:spPr>
          <a:xfrm>
            <a:off x="1825644" y="6375061"/>
            <a:ext cx="8543890" cy="534580"/>
          </a:xfrm>
        </p:spPr>
        <p:txBody>
          <a:bodyPr/>
          <a:lstStyle/>
          <a:p>
            <a:r>
              <a:rPr lang="en-US" sz="1200" dirty="0"/>
              <a:t>Lead Abatement Resource Center      Dedicated to reducing children's exposure to lead-contaminated soil</a:t>
            </a:r>
          </a:p>
        </p:txBody>
      </p:sp>
    </p:spTree>
    <p:extLst>
      <p:ext uri="{BB962C8B-B14F-4D97-AF65-F5344CB8AC3E}">
        <p14:creationId xmlns:p14="http://schemas.microsoft.com/office/powerpoint/2010/main" val="259989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E98E-2D63-084B-911E-9671201FA42E}"/>
              </a:ext>
            </a:extLst>
          </p:cNvPr>
          <p:cNvSpPr>
            <a:spLocks noGrp="1"/>
          </p:cNvSpPr>
          <p:nvPr>
            <p:ph type="title"/>
          </p:nvPr>
        </p:nvSpPr>
        <p:spPr>
          <a:xfrm>
            <a:off x="1141791" y="856343"/>
            <a:ext cx="8596668" cy="716348"/>
          </a:xfrm>
        </p:spPr>
        <p:txBody>
          <a:bodyPr>
            <a:noAutofit/>
          </a:bodyPr>
          <a:lstStyle/>
          <a:p>
            <a:r>
              <a:rPr lang="en-US" b="1" dirty="0">
                <a:solidFill>
                  <a:srgbClr val="0070C0"/>
                </a:solidFill>
              </a:rPr>
              <a:t>Research Findings</a:t>
            </a:r>
          </a:p>
        </p:txBody>
      </p:sp>
      <p:sp>
        <p:nvSpPr>
          <p:cNvPr id="18" name="Content Placeholder 17">
            <a:extLst>
              <a:ext uri="{FF2B5EF4-FFF2-40B4-BE49-F238E27FC236}">
                <a16:creationId xmlns:a16="http://schemas.microsoft.com/office/drawing/2014/main" id="{2E05BBD9-CB17-F543-92A3-CEA8A0FA3774}"/>
              </a:ext>
            </a:extLst>
          </p:cNvPr>
          <p:cNvSpPr>
            <a:spLocks noGrp="1"/>
          </p:cNvSpPr>
          <p:nvPr>
            <p:ph idx="1"/>
          </p:nvPr>
        </p:nvSpPr>
        <p:spPr>
          <a:xfrm>
            <a:off x="1141791" y="1731818"/>
            <a:ext cx="10070695" cy="4233705"/>
          </a:xfrm>
        </p:spPr>
        <p:txBody>
          <a:bodyPr>
            <a:normAutofit/>
          </a:bodyPr>
          <a:lstStyle/>
          <a:p>
            <a:pPr>
              <a:buFont typeface="Wingdings" pitchFamily="2" charset="2"/>
              <a:buChar char="v"/>
            </a:pPr>
            <a:r>
              <a:rPr lang="en-US" dirty="0"/>
              <a:t> </a:t>
            </a:r>
            <a:r>
              <a:rPr lang="en-US" sz="2400" dirty="0">
                <a:solidFill>
                  <a:schemeClr val="tx1"/>
                </a:solidFill>
              </a:rPr>
              <a:t>Lead exposure risk factor for:</a:t>
            </a:r>
            <a:br>
              <a:rPr lang="en-US" sz="2400" dirty="0">
                <a:solidFill>
                  <a:schemeClr val="tx1"/>
                </a:solidFill>
              </a:rPr>
            </a:br>
            <a:r>
              <a:rPr lang="en-US" sz="2400" dirty="0">
                <a:solidFill>
                  <a:schemeClr val="tx1"/>
                </a:solidFill>
              </a:rPr>
              <a:t>	 • Behavior disorders (ADHD, delinquent)</a:t>
            </a:r>
            <a:br>
              <a:rPr lang="en-US" sz="2400" dirty="0">
                <a:solidFill>
                  <a:schemeClr val="tx1"/>
                </a:solidFill>
              </a:rPr>
            </a:br>
            <a:r>
              <a:rPr lang="en-US" sz="2400" dirty="0">
                <a:solidFill>
                  <a:schemeClr val="tx1"/>
                </a:solidFill>
              </a:rPr>
              <a:t>	 • Learning deficits</a:t>
            </a:r>
            <a:br>
              <a:rPr lang="en-US" sz="2400" dirty="0">
                <a:solidFill>
                  <a:schemeClr val="tx1"/>
                </a:solidFill>
              </a:rPr>
            </a:br>
            <a:r>
              <a:rPr lang="en-US" sz="2400" dirty="0">
                <a:solidFill>
                  <a:schemeClr val="tx1"/>
                </a:solidFill>
              </a:rPr>
              <a:t>	 • Diminished intellectual abilities </a:t>
            </a:r>
          </a:p>
          <a:p>
            <a:pPr>
              <a:buFont typeface="Wingdings" pitchFamily="2" charset="2"/>
              <a:buChar char="v"/>
            </a:pPr>
            <a:r>
              <a:rPr lang="en-US" sz="2400" dirty="0">
                <a:solidFill>
                  <a:schemeClr val="tx1"/>
                </a:solidFill>
              </a:rPr>
              <a:t>VERY small increase blood lead in children (1-4 BL) = 3.7 point decrease in IQ</a:t>
            </a:r>
          </a:p>
          <a:p>
            <a:pPr>
              <a:buFont typeface="Wingdings" pitchFamily="2" charset="2"/>
              <a:buChar char="v"/>
            </a:pPr>
            <a:r>
              <a:rPr lang="en-US" sz="2400" dirty="0">
                <a:solidFill>
                  <a:schemeClr val="tx1"/>
                </a:solidFill>
              </a:rPr>
              <a:t> Preschool population most vulnerable </a:t>
            </a:r>
          </a:p>
          <a:p>
            <a:pPr>
              <a:buFont typeface="Wingdings" pitchFamily="2" charset="2"/>
              <a:buChar char="v"/>
            </a:pPr>
            <a:r>
              <a:rPr lang="en-US" sz="2400" b="1" dirty="0">
                <a:solidFill>
                  <a:schemeClr val="tx1"/>
                </a:solidFill>
              </a:rPr>
              <a:t> There is no safe level of lead exposure in children (CDC Guidelines, 2012) </a:t>
            </a:r>
          </a:p>
          <a:p>
            <a:pPr>
              <a:buFont typeface="Wingdings" pitchFamily="2" charset="2"/>
              <a:buChar char="v"/>
            </a:pPr>
            <a:r>
              <a:rPr lang="en-US" sz="2400" b="1" dirty="0">
                <a:solidFill>
                  <a:schemeClr val="tx1"/>
                </a:solidFill>
              </a:rPr>
              <a:t> </a:t>
            </a:r>
            <a:r>
              <a:rPr lang="en-US" sz="2400" b="1" u="sng" dirty="0">
                <a:solidFill>
                  <a:schemeClr val="tx1"/>
                </a:solidFill>
              </a:rPr>
              <a:t>Results of exposure are irreversible</a:t>
            </a:r>
            <a:r>
              <a:rPr lang="en-US" sz="2400" b="1" dirty="0">
                <a:solidFill>
                  <a:schemeClr val="tx1"/>
                </a:solidFill>
              </a:rPr>
              <a:t>.  </a:t>
            </a:r>
          </a:p>
          <a:p>
            <a:endParaRPr lang="en-US" sz="2400" b="1" dirty="0"/>
          </a:p>
          <a:p>
            <a:pPr marL="0" indent="0">
              <a:buNone/>
            </a:pPr>
            <a:endParaRPr lang="en-US" dirty="0"/>
          </a:p>
          <a:p>
            <a:endParaRPr lang="en-US" dirty="0"/>
          </a:p>
          <a:p>
            <a:endParaRPr lang="en-US" dirty="0"/>
          </a:p>
        </p:txBody>
      </p:sp>
      <p:sp>
        <p:nvSpPr>
          <p:cNvPr id="3" name="Footer Placeholder 2"/>
          <p:cNvSpPr>
            <a:spLocks noGrp="1"/>
          </p:cNvSpPr>
          <p:nvPr>
            <p:ph type="ftr" sz="quarter" idx="11"/>
          </p:nvPr>
        </p:nvSpPr>
        <p:spPr>
          <a:xfrm>
            <a:off x="2214003" y="6399360"/>
            <a:ext cx="7767173" cy="485982"/>
          </a:xfrm>
        </p:spPr>
        <p:txBody>
          <a:bodyPr/>
          <a:lstStyle/>
          <a:p>
            <a:r>
              <a:rPr lang="en-US" sz="1200" dirty="0"/>
              <a:t>Lead Abatement Resource Center      Dedicated to reducing children's exposure to lead-contaminated soil</a:t>
            </a:r>
          </a:p>
        </p:txBody>
      </p:sp>
    </p:spTree>
    <p:extLst>
      <p:ext uri="{BB962C8B-B14F-4D97-AF65-F5344CB8AC3E}">
        <p14:creationId xmlns:p14="http://schemas.microsoft.com/office/powerpoint/2010/main" val="1126576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41371" y="860345"/>
            <a:ext cx="10058400" cy="627795"/>
          </a:xfrm>
        </p:spPr>
        <p:txBody>
          <a:bodyPr anchor="ctr">
            <a:normAutofit fontScale="90000"/>
          </a:bodyPr>
          <a:lstStyle/>
          <a:p>
            <a:r>
              <a:rPr lang="en-US" b="1" dirty="0">
                <a:solidFill>
                  <a:srgbClr val="0070C0"/>
                </a:solidFill>
              </a:rPr>
              <a:t>What Do We Do?</a:t>
            </a:r>
          </a:p>
        </p:txBody>
      </p:sp>
      <p:sp>
        <p:nvSpPr>
          <p:cNvPr id="7" name="Content Placeholder 6"/>
          <p:cNvSpPr>
            <a:spLocks noGrp="1"/>
          </p:cNvSpPr>
          <p:nvPr>
            <p:ph idx="1"/>
          </p:nvPr>
        </p:nvSpPr>
        <p:spPr>
          <a:xfrm>
            <a:off x="1154085" y="1908496"/>
            <a:ext cx="10058400" cy="4023360"/>
          </a:xfrm>
        </p:spPr>
        <p:txBody>
          <a:bodyPr>
            <a:normAutofit/>
          </a:bodyPr>
          <a:lstStyle/>
          <a:p>
            <a:pPr>
              <a:buFont typeface="Wingdings" pitchFamily="2" charset="2"/>
              <a:buChar char="v"/>
            </a:pPr>
            <a:r>
              <a:rPr lang="en-US" sz="2800" dirty="0"/>
              <a:t> </a:t>
            </a:r>
            <a:r>
              <a:rPr lang="en-US" sz="3200" dirty="0"/>
              <a:t>Despite great progress, problem of childhood lead poisoning persists (pockets)</a:t>
            </a:r>
          </a:p>
          <a:p>
            <a:pPr>
              <a:buFont typeface="Wingdings" pitchFamily="2" charset="2"/>
              <a:buChar char="v"/>
            </a:pPr>
            <a:r>
              <a:rPr lang="en-US" sz="2800" dirty="0"/>
              <a:t> </a:t>
            </a:r>
            <a:r>
              <a:rPr lang="en-US" sz="3200" dirty="0"/>
              <a:t>Need to address other sources of lead – beyond paint</a:t>
            </a:r>
          </a:p>
          <a:p>
            <a:pPr>
              <a:buFont typeface="Wingdings" pitchFamily="2" charset="2"/>
              <a:buChar char="v"/>
            </a:pPr>
            <a:r>
              <a:rPr lang="en-US" sz="3200" dirty="0"/>
              <a:t>Materials and evidence-based methods available to treat lead contaminated soil</a:t>
            </a:r>
          </a:p>
          <a:p>
            <a:pPr marL="0" indent="0">
              <a:buNone/>
            </a:pPr>
            <a:endParaRPr lang="en-US" sz="2800" dirty="0"/>
          </a:p>
          <a:p>
            <a:pPr lvl="1">
              <a:buFont typeface="Arial" panose="020B0604020202020204" pitchFamily="34" charset="0"/>
              <a:buChar char="•"/>
            </a:pPr>
            <a:endParaRPr lang="en-US" dirty="0"/>
          </a:p>
        </p:txBody>
      </p:sp>
      <p:sp>
        <p:nvSpPr>
          <p:cNvPr id="2" name="Footer Placeholder 1"/>
          <p:cNvSpPr>
            <a:spLocks noGrp="1"/>
          </p:cNvSpPr>
          <p:nvPr>
            <p:ph type="ftr" sz="quarter" idx="11"/>
          </p:nvPr>
        </p:nvSpPr>
        <p:spPr>
          <a:xfrm>
            <a:off x="1825644" y="6459789"/>
            <a:ext cx="8543890" cy="365125"/>
          </a:xfrm>
        </p:spPr>
        <p:txBody>
          <a:bodyPr/>
          <a:lstStyle/>
          <a:p>
            <a:r>
              <a:rPr lang="en-US" sz="1200" dirty="0"/>
              <a:t>Lead Abatement Resource Center      Dedicated to reducing children's exposure to lead-contaminated soil</a:t>
            </a:r>
          </a:p>
        </p:txBody>
      </p:sp>
    </p:spTree>
    <p:extLst>
      <p:ext uri="{BB962C8B-B14F-4D97-AF65-F5344CB8AC3E}">
        <p14:creationId xmlns:p14="http://schemas.microsoft.com/office/powerpoint/2010/main" val="75163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53144"/>
            <a:ext cx="10058400" cy="1084219"/>
          </a:xfrm>
        </p:spPr>
        <p:txBody>
          <a:bodyPr>
            <a:noAutofit/>
          </a:bodyPr>
          <a:lstStyle/>
          <a:p>
            <a:r>
              <a:rPr lang="en-US" b="1" dirty="0">
                <a:solidFill>
                  <a:srgbClr val="0070C0"/>
                </a:solidFill>
              </a:rPr>
              <a:t>Ground Fish Bones</a:t>
            </a:r>
          </a:p>
        </p:txBody>
      </p:sp>
      <p:sp>
        <p:nvSpPr>
          <p:cNvPr id="3" name="Content Placeholder 2"/>
          <p:cNvSpPr>
            <a:spLocks noGrp="1"/>
          </p:cNvSpPr>
          <p:nvPr>
            <p:ph idx="1"/>
          </p:nvPr>
        </p:nvSpPr>
        <p:spPr>
          <a:xfrm>
            <a:off x="1115255" y="1737363"/>
            <a:ext cx="10058400" cy="4431078"/>
          </a:xfrm>
        </p:spPr>
        <p:txBody>
          <a:bodyPr>
            <a:normAutofit fontScale="25000" lnSpcReduction="20000"/>
          </a:bodyPr>
          <a:lstStyle/>
          <a:p>
            <a:pPr marL="0" indent="0">
              <a:buNone/>
            </a:pPr>
            <a:r>
              <a:rPr lang="en-US" sz="11200" dirty="0"/>
              <a:t> </a:t>
            </a:r>
          </a:p>
          <a:p>
            <a:pPr>
              <a:buFont typeface="Wingdings" pitchFamily="2" charset="2"/>
              <a:buChar char="v"/>
            </a:pPr>
            <a:r>
              <a:rPr lang="en-US" sz="12800" dirty="0"/>
              <a:t>Safe &amp; effective method for the immobilization of lead</a:t>
            </a:r>
            <a:br>
              <a:rPr lang="en-US" sz="12800" dirty="0"/>
            </a:br>
            <a:r>
              <a:rPr lang="en-US" sz="12800" dirty="0"/>
              <a:t>   -contaminated soils</a:t>
            </a:r>
          </a:p>
          <a:p>
            <a:pPr>
              <a:buFont typeface="Wingdings" pitchFamily="2" charset="2"/>
              <a:buChar char="v"/>
            </a:pPr>
            <a:r>
              <a:rPr lang="en-US" sz="12800" dirty="0"/>
              <a:t> By-product of commercial fishing industry</a:t>
            </a:r>
          </a:p>
          <a:p>
            <a:pPr>
              <a:buFont typeface="Wingdings" pitchFamily="2" charset="2"/>
              <a:buChar char="v"/>
            </a:pPr>
            <a:r>
              <a:rPr lang="en-US" sz="12800" dirty="0"/>
              <a:t> Mixed into the leaded soil using a rototiller</a:t>
            </a:r>
          </a:p>
          <a:p>
            <a:pPr>
              <a:buFont typeface="Wingdings" pitchFamily="2" charset="2"/>
              <a:buChar char="v"/>
            </a:pPr>
            <a:r>
              <a:rPr lang="en-US" sz="12800" dirty="0"/>
              <a:t> Binds to soluble lead compounds in the soil </a:t>
            </a:r>
          </a:p>
          <a:p>
            <a:pPr>
              <a:buFont typeface="Wingdings" pitchFamily="2" charset="2"/>
              <a:buChar char="v"/>
            </a:pPr>
            <a:r>
              <a:rPr lang="en-US" sz="12800" dirty="0"/>
              <a:t>15-year track record of successfully reducing toxic lead levels in yards and public spaces</a:t>
            </a:r>
          </a:p>
          <a:p>
            <a:endParaRPr lang="en-US" dirty="0"/>
          </a:p>
        </p:txBody>
      </p:sp>
      <p:sp>
        <p:nvSpPr>
          <p:cNvPr id="4" name="Footer Placeholder 3"/>
          <p:cNvSpPr>
            <a:spLocks noGrp="1"/>
          </p:cNvSpPr>
          <p:nvPr>
            <p:ph type="ftr" sz="quarter" idx="11"/>
          </p:nvPr>
        </p:nvSpPr>
        <p:spPr>
          <a:xfrm>
            <a:off x="928536" y="6399360"/>
            <a:ext cx="10338107" cy="485982"/>
          </a:xfrm>
        </p:spPr>
        <p:txBody>
          <a:bodyPr/>
          <a:lstStyle/>
          <a:p>
            <a:r>
              <a:rPr lang="en-US" sz="1200" dirty="0"/>
              <a:t>Lead Abatement Resource Center      Dedicated to reducing children's exposure to lead-contaminated soil</a:t>
            </a:r>
          </a:p>
        </p:txBody>
      </p:sp>
    </p:spTree>
    <p:extLst>
      <p:ext uri="{BB962C8B-B14F-4D97-AF65-F5344CB8AC3E}">
        <p14:creationId xmlns:p14="http://schemas.microsoft.com/office/powerpoint/2010/main" val="286476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1154087" y="583288"/>
            <a:ext cx="10058400" cy="96559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rgbClr val="0070C0"/>
                </a:solidFill>
                <a:latin typeface="+mn-lt"/>
              </a:rPr>
              <a:t>Summary</a:t>
            </a:r>
          </a:p>
        </p:txBody>
      </p:sp>
      <p:sp>
        <p:nvSpPr>
          <p:cNvPr id="4" name="Content Placeholder 2"/>
          <p:cNvSpPr txBox="1">
            <a:spLocks/>
          </p:cNvSpPr>
          <p:nvPr/>
        </p:nvSpPr>
        <p:spPr>
          <a:xfrm>
            <a:off x="495300" y="1703295"/>
            <a:ext cx="11068051" cy="4335556"/>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377" lvl="1" indent="-914377">
              <a:buFont typeface="Wingdings" panose="05000000000000000000" pitchFamily="2" charset="2"/>
              <a:buChar char="v"/>
            </a:pPr>
            <a:r>
              <a:rPr lang="en-US" sz="3600" dirty="0">
                <a:solidFill>
                  <a:schemeClr val="tx1"/>
                </a:solidFill>
              </a:rPr>
              <a:t>Impact of lead exposure is potentially devastating (individually and community-wide.)</a:t>
            </a:r>
          </a:p>
          <a:p>
            <a:pPr marL="914377" lvl="1" indent="-914377">
              <a:buFont typeface="Wingdings" panose="05000000000000000000" pitchFamily="2" charset="2"/>
              <a:buChar char="v"/>
            </a:pPr>
            <a:r>
              <a:rPr lang="en-US" sz="3600" dirty="0">
                <a:solidFill>
                  <a:schemeClr val="tx1"/>
                </a:solidFill>
              </a:rPr>
              <a:t>Much progress made in reducing childhood exposure to lead from such hazards as paint and water in the learning environment</a:t>
            </a:r>
          </a:p>
          <a:p>
            <a:pPr marL="914377" lvl="1" indent="-914377">
              <a:buFont typeface="Wingdings" panose="05000000000000000000" pitchFamily="2" charset="2"/>
              <a:buChar char="v"/>
            </a:pPr>
            <a:r>
              <a:rPr lang="en-US" sz="3600" dirty="0">
                <a:solidFill>
                  <a:schemeClr val="tx1"/>
                </a:solidFill>
              </a:rPr>
              <a:t>A lot more to do! Goal – eliminate all sources of lead.</a:t>
            </a:r>
          </a:p>
          <a:p>
            <a:pPr marL="914377" lvl="1" indent="-914377">
              <a:buFont typeface="Wingdings" panose="05000000000000000000" pitchFamily="2" charset="2"/>
              <a:buChar char="v"/>
            </a:pPr>
            <a:r>
              <a:rPr lang="en-US" sz="3600" dirty="0">
                <a:solidFill>
                  <a:schemeClr val="tx1"/>
                </a:solidFill>
              </a:rPr>
              <a:t>Next target for elimination – soil in and around school yards frequented by the &lt;6 population; group most at risk</a:t>
            </a:r>
          </a:p>
          <a:p>
            <a:endParaRPr lang="en-US" sz="3600" dirty="0"/>
          </a:p>
          <a:p>
            <a:pPr marL="0" indent="0" defTabSz="457189">
              <a:lnSpc>
                <a:spcPct val="100000"/>
              </a:lnSpc>
              <a:spcBef>
                <a:spcPct val="0"/>
              </a:spcBef>
              <a:buNone/>
            </a:pPr>
            <a:endParaRPr lang="en-US" sz="2200" dirty="0"/>
          </a:p>
        </p:txBody>
      </p:sp>
      <p:sp>
        <p:nvSpPr>
          <p:cNvPr id="2" name="Footer Placeholder 1"/>
          <p:cNvSpPr>
            <a:spLocks noGrp="1"/>
          </p:cNvSpPr>
          <p:nvPr>
            <p:ph type="ftr" sz="quarter" idx="11"/>
          </p:nvPr>
        </p:nvSpPr>
        <p:spPr>
          <a:xfrm>
            <a:off x="928536" y="6375063"/>
            <a:ext cx="10338107" cy="534580"/>
          </a:xfrm>
        </p:spPr>
        <p:txBody>
          <a:bodyPr/>
          <a:lstStyle/>
          <a:p>
            <a:r>
              <a:rPr lang="en-US" sz="1200" dirty="0"/>
              <a:t>Lead Abatement Resource Center      Dedicated to reducing children's exposure to lead-contaminated soil</a:t>
            </a:r>
          </a:p>
        </p:txBody>
      </p:sp>
      <p:cxnSp>
        <p:nvCxnSpPr>
          <p:cNvPr id="8" name="Straight Connector 7"/>
          <p:cNvCxnSpPr/>
          <p:nvPr/>
        </p:nvCxnSpPr>
        <p:spPr>
          <a:xfrm>
            <a:off x="1236133" y="1456267"/>
            <a:ext cx="9855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45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Thank you!</a:t>
            </a:r>
          </a:p>
        </p:txBody>
      </p:sp>
      <p:sp>
        <p:nvSpPr>
          <p:cNvPr id="3" name="Content Placeholder 2"/>
          <p:cNvSpPr>
            <a:spLocks noGrp="1"/>
          </p:cNvSpPr>
          <p:nvPr>
            <p:ph idx="1"/>
          </p:nvPr>
        </p:nvSpPr>
        <p:spPr>
          <a:xfrm>
            <a:off x="1097280" y="2201335"/>
            <a:ext cx="10058400" cy="4023360"/>
          </a:xfrm>
        </p:spPr>
        <p:txBody>
          <a:bodyPr>
            <a:normAutofit/>
          </a:bodyPr>
          <a:lstStyle/>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p:txBody>
      </p:sp>
      <p:grpSp>
        <p:nvGrpSpPr>
          <p:cNvPr id="7" name="Group 6">
            <a:extLst>
              <a:ext uri="{FF2B5EF4-FFF2-40B4-BE49-F238E27FC236}">
                <a16:creationId xmlns:a16="http://schemas.microsoft.com/office/drawing/2014/main" id="{93E3FF39-03C9-1A48-808F-E32F905ADBC9}"/>
              </a:ext>
            </a:extLst>
          </p:cNvPr>
          <p:cNvGrpSpPr/>
          <p:nvPr/>
        </p:nvGrpSpPr>
        <p:grpSpPr>
          <a:xfrm>
            <a:off x="1097280" y="4542199"/>
            <a:ext cx="8856288" cy="1682496"/>
            <a:chOff x="175896" y="2821644"/>
            <a:chExt cx="8856288" cy="1682496"/>
          </a:xfrm>
        </p:grpSpPr>
        <p:pic>
          <p:nvPicPr>
            <p:cNvPr id="8" name="Picture 7" descr="boy in grass.jpg">
              <a:extLst>
                <a:ext uri="{FF2B5EF4-FFF2-40B4-BE49-F238E27FC236}">
                  <a16:creationId xmlns:a16="http://schemas.microsoft.com/office/drawing/2014/main" id="{E278573F-05B4-0C45-8BFA-B44E00EFDF76}"/>
                </a:ext>
              </a:extLst>
            </p:cNvPr>
            <p:cNvPicPr>
              <a:picLocks noChangeAspect="1"/>
            </p:cNvPicPr>
            <p:nvPr/>
          </p:nvPicPr>
          <p:blipFill>
            <a:blip r:embed="rId3" cstate="print"/>
            <a:stretch>
              <a:fillRect/>
            </a:stretch>
          </p:blipFill>
          <p:spPr>
            <a:xfrm>
              <a:off x="1969344" y="2821644"/>
              <a:ext cx="1682129" cy="1682128"/>
            </a:xfrm>
            <a:prstGeom prst="rect">
              <a:avLst/>
            </a:prstGeom>
          </p:spPr>
        </p:pic>
        <p:pic>
          <p:nvPicPr>
            <p:cNvPr id="9" name="Picture 8" descr="jump rope girl.jpg">
              <a:extLst>
                <a:ext uri="{FF2B5EF4-FFF2-40B4-BE49-F238E27FC236}">
                  <a16:creationId xmlns:a16="http://schemas.microsoft.com/office/drawing/2014/main" id="{935DD7E0-CC47-F347-B06C-5BD89B36FD8D}"/>
                </a:ext>
              </a:extLst>
            </p:cNvPr>
            <p:cNvPicPr>
              <a:picLocks noChangeAspect="1"/>
            </p:cNvPicPr>
            <p:nvPr/>
          </p:nvPicPr>
          <p:blipFill>
            <a:blip r:embed="rId4" cstate="print"/>
            <a:stretch>
              <a:fillRect/>
            </a:stretch>
          </p:blipFill>
          <p:spPr>
            <a:xfrm>
              <a:off x="7350055" y="2821644"/>
              <a:ext cx="1682129" cy="1682128"/>
            </a:xfrm>
            <a:prstGeom prst="rect">
              <a:avLst/>
            </a:prstGeom>
          </p:spPr>
        </p:pic>
        <p:pic>
          <p:nvPicPr>
            <p:cNvPr id="10" name="Picture 9" descr="girl in school.jpg">
              <a:extLst>
                <a:ext uri="{FF2B5EF4-FFF2-40B4-BE49-F238E27FC236}">
                  <a16:creationId xmlns:a16="http://schemas.microsoft.com/office/drawing/2014/main" id="{59928345-9A90-A142-B7A4-2CCAF9280FE2}"/>
                </a:ext>
              </a:extLst>
            </p:cNvPr>
            <p:cNvPicPr>
              <a:picLocks noChangeAspect="1"/>
            </p:cNvPicPr>
            <p:nvPr/>
          </p:nvPicPr>
          <p:blipFill>
            <a:blip r:embed="rId5" cstate="print"/>
            <a:stretch>
              <a:fillRect/>
            </a:stretch>
          </p:blipFill>
          <p:spPr>
            <a:xfrm>
              <a:off x="3762792" y="2821644"/>
              <a:ext cx="1682496" cy="1682496"/>
            </a:xfrm>
            <a:prstGeom prst="rect">
              <a:avLst/>
            </a:prstGeom>
          </p:spPr>
        </p:pic>
        <p:pic>
          <p:nvPicPr>
            <p:cNvPr id="11" name="Picture 10" descr="girls with flowers.jpg">
              <a:extLst>
                <a:ext uri="{FF2B5EF4-FFF2-40B4-BE49-F238E27FC236}">
                  <a16:creationId xmlns:a16="http://schemas.microsoft.com/office/drawing/2014/main" id="{7199008A-CC1E-B242-88CA-2B743FAF7C9F}"/>
                </a:ext>
              </a:extLst>
            </p:cNvPr>
            <p:cNvPicPr>
              <a:picLocks noChangeAspect="1"/>
            </p:cNvPicPr>
            <p:nvPr/>
          </p:nvPicPr>
          <p:blipFill>
            <a:blip r:embed="rId6" cstate="print"/>
            <a:stretch>
              <a:fillRect/>
            </a:stretch>
          </p:blipFill>
          <p:spPr>
            <a:xfrm>
              <a:off x="5556607" y="2821644"/>
              <a:ext cx="1682129" cy="1682128"/>
            </a:xfrm>
            <a:prstGeom prst="rect">
              <a:avLst/>
            </a:prstGeom>
          </p:spPr>
        </p:pic>
        <p:pic>
          <p:nvPicPr>
            <p:cNvPr id="12" name="Picture 11" descr="child with bubbles- can i use.jpg">
              <a:extLst>
                <a:ext uri="{FF2B5EF4-FFF2-40B4-BE49-F238E27FC236}">
                  <a16:creationId xmlns:a16="http://schemas.microsoft.com/office/drawing/2014/main" id="{10A84E7F-056A-F142-AC2A-0C41FC2ED391}"/>
                </a:ext>
              </a:extLst>
            </p:cNvPr>
            <p:cNvPicPr>
              <a:picLocks noChangeAspect="1"/>
            </p:cNvPicPr>
            <p:nvPr/>
          </p:nvPicPr>
          <p:blipFill>
            <a:blip r:embed="rId7" cstate="print"/>
            <a:stretch>
              <a:fillRect/>
            </a:stretch>
          </p:blipFill>
          <p:spPr>
            <a:xfrm>
              <a:off x="175896" y="2821644"/>
              <a:ext cx="1682129" cy="1682128"/>
            </a:xfrm>
            <a:prstGeom prst="rect">
              <a:avLst/>
            </a:prstGeom>
          </p:spPr>
        </p:pic>
      </p:grpSp>
      <p:pic>
        <p:nvPicPr>
          <p:cNvPr id="13" name="Picture 2" descr="Your Environmental Resource Logo (PNG).PNG">
            <a:extLst>
              <a:ext uri="{FF2B5EF4-FFF2-40B4-BE49-F238E27FC236}">
                <a16:creationId xmlns:a16="http://schemas.microsoft.com/office/drawing/2014/main" id="{9CE238B2-7DC7-DD4C-B17B-0023A995DD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477" y="2658535"/>
            <a:ext cx="2442759" cy="155448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6E33166-B6CA-474E-9757-AC49A302569D}"/>
              </a:ext>
            </a:extLst>
          </p:cNvPr>
          <p:cNvPicPr>
            <a:picLocks noChangeAspect="1"/>
          </p:cNvPicPr>
          <p:nvPr/>
        </p:nvPicPr>
        <p:blipFill>
          <a:blip r:embed="rId9"/>
          <a:stretch>
            <a:fillRect/>
          </a:stretch>
        </p:blipFill>
        <p:spPr>
          <a:xfrm>
            <a:off x="6477993" y="2841415"/>
            <a:ext cx="3221183" cy="1371600"/>
          </a:xfrm>
          <a:prstGeom prst="rect">
            <a:avLst/>
          </a:prstGeom>
        </p:spPr>
      </p:pic>
      <p:sp>
        <p:nvSpPr>
          <p:cNvPr id="4" name="Footer Placeholder 3"/>
          <p:cNvSpPr>
            <a:spLocks noGrp="1"/>
          </p:cNvSpPr>
          <p:nvPr>
            <p:ph type="ftr" sz="quarter" idx="11"/>
          </p:nvPr>
        </p:nvSpPr>
        <p:spPr>
          <a:xfrm>
            <a:off x="1398450" y="6318932"/>
            <a:ext cx="9398279" cy="646842"/>
          </a:xfrm>
        </p:spPr>
        <p:txBody>
          <a:bodyPr/>
          <a:lstStyle/>
          <a:p>
            <a:r>
              <a:rPr lang="en-US" sz="1200" dirty="0"/>
              <a:t>Lead Abatement Resource Center      Dedicated to reducing children's exposure to lead-contaminated soil</a:t>
            </a:r>
          </a:p>
        </p:txBody>
      </p:sp>
    </p:spTree>
    <p:extLst>
      <p:ext uri="{BB962C8B-B14F-4D97-AF65-F5344CB8AC3E}">
        <p14:creationId xmlns:p14="http://schemas.microsoft.com/office/powerpoint/2010/main" val="362009594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D1850AB-BC93-418A-A8AD-2CEAA902ACC6}">
  <ds:schemaRefs>
    <ds:schemaRef ds:uri="ESRI.ArcGIS.Mapping.OfficeIntegration.PowerPointInfo"/>
  </ds:schemaRefs>
</ds:datastoreItem>
</file>

<file path=customXml/itemProps2.xml><?xml version="1.0" encoding="utf-8"?>
<ds:datastoreItem xmlns:ds="http://schemas.openxmlformats.org/officeDocument/2006/customXml" ds:itemID="{3B244D33-9EBA-4CBD-B9BD-FE1D7E44D510}">
  <ds:schemaRefs>
    <ds:schemaRef ds:uri="ESRI.ArcGIS.Mapping.OfficeIntegration.PowerPointInfo"/>
  </ds:schemaRefs>
</ds:datastoreItem>
</file>

<file path=customXml/itemProps3.xml><?xml version="1.0" encoding="utf-8"?>
<ds:datastoreItem xmlns:ds="http://schemas.openxmlformats.org/officeDocument/2006/customXml" ds:itemID="{214E3734-4183-4892-AA70-9B9058BB6B5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Retrospect</Template>
  <TotalTime>4763</TotalTime>
  <Words>780</Words>
  <Application>Microsoft Macintosh PowerPoint</Application>
  <PresentationFormat>Widescreen</PresentationFormat>
  <Paragraphs>65</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Wingdings</vt:lpstr>
      <vt:lpstr>Retrospect</vt:lpstr>
      <vt:lpstr>1_Retrospect</vt:lpstr>
      <vt:lpstr>     Ending Childhood Lead Exposure from Contaminated Soil  </vt:lpstr>
      <vt:lpstr>Overview</vt:lpstr>
      <vt:lpstr>Our Focus – Educate, Partner, Advocate</vt:lpstr>
      <vt:lpstr>Magnitude of the Problem</vt:lpstr>
      <vt:lpstr>Research Findings</vt:lpstr>
      <vt:lpstr>What Do We Do?</vt:lpstr>
      <vt:lpstr>Ground Fish Bones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 Manthan</dc:creator>
  <cp:lastModifiedBy>Susan Browning</cp:lastModifiedBy>
  <cp:revision>269</cp:revision>
  <cp:lastPrinted>2021-01-21T15:56:43Z</cp:lastPrinted>
  <dcterms:created xsi:type="dcterms:W3CDTF">2017-03-27T13:27:36Z</dcterms:created>
  <dcterms:modified xsi:type="dcterms:W3CDTF">2021-02-16T22:41:59Z</dcterms:modified>
</cp:coreProperties>
</file>