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7" r:id="rId5"/>
    <p:sldId id="312" r:id="rId6"/>
    <p:sldId id="310" r:id="rId7"/>
    <p:sldId id="311" r:id="rId8"/>
    <p:sldId id="282" r:id="rId9"/>
    <p:sldId id="299" r:id="rId10"/>
    <p:sldId id="298" r:id="rId11"/>
    <p:sldId id="297" r:id="rId12"/>
    <p:sldId id="283" r:id="rId13"/>
    <p:sldId id="281" r:id="rId14"/>
    <p:sldId id="284" r:id="rId15"/>
    <p:sldId id="285" r:id="rId16"/>
    <p:sldId id="286" r:id="rId17"/>
    <p:sldId id="295" r:id="rId18"/>
    <p:sldId id="294" r:id="rId19"/>
    <p:sldId id="296" r:id="rId20"/>
    <p:sldId id="287" r:id="rId21"/>
    <p:sldId id="300" r:id="rId22"/>
    <p:sldId id="302" r:id="rId23"/>
    <p:sldId id="303" r:id="rId24"/>
    <p:sldId id="304" r:id="rId25"/>
    <p:sldId id="305" r:id="rId26"/>
    <p:sldId id="306" r:id="rId27"/>
    <p:sldId id="307" r:id="rId28"/>
    <p:sldId id="308" r:id="rId29"/>
    <p:sldId id="309" r:id="rId30"/>
    <p:sldId id="291" r:id="rId31"/>
    <p:sldId id="301" r:id="rId32"/>
    <p:sldId id="313" r:id="rId33"/>
    <p:sldId id="292"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Romanchek" initials="NR" lastIdx="1" clrIdx="0">
    <p:extLst>
      <p:ext uri="{19B8F6BF-5375-455C-9EA6-DF929625EA0E}">
        <p15:presenceInfo xmlns:p15="http://schemas.microsoft.com/office/powerpoint/2012/main" userId="cba12f45ca4346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5768" autoAdjust="0"/>
  </p:normalViewPr>
  <p:slideViewPr>
    <p:cSldViewPr>
      <p:cViewPr varScale="1">
        <p:scale>
          <a:sx n="92" d="100"/>
          <a:sy n="92" d="100"/>
        </p:scale>
        <p:origin x="372"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8/17/2020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8/17/2020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guidelines in response to the opioid epidemic in the US are intended to keep patients and healthcare professionals safe.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Yet pain remains an unaddressed need among patients in many Illinois communities and across the US. It is in fact, the most frequent reason that patients seek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Palliative Nursing Care reflects a whole-person care approach to pain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Staff of Free and Charitable Clinics are uniquely positioned to optimize palliative care approaches for pain management establishing patient rapport and relationships built upon trust.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treatment options require patient involvement and do not include the use of opioids. </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302639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Patient/Family &amp; Societal Barriers to addressing pain are many. </a:t>
            </a:r>
          </a:p>
        </p:txBody>
      </p:sp>
      <p:sp>
        <p:nvSpPr>
          <p:cNvPr id="4" name="Slide Number Placeholder 3"/>
          <p:cNvSpPr>
            <a:spLocks noGrp="1"/>
          </p:cNvSpPr>
          <p:nvPr>
            <p:ph type="sldNum" sz="quarter" idx="5"/>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389324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seen or suspected some of these circumstances as we tend to our clinic patients. Do we have the courage to explore these concerns with our patients, to inform and to educate our patients, and to document and communicate our finding with our interdisciplinary clinic team? </a:t>
            </a:r>
          </a:p>
        </p:txBody>
      </p:sp>
      <p:sp>
        <p:nvSpPr>
          <p:cNvPr id="4" name="Slide Number Placeholder 3"/>
          <p:cNvSpPr>
            <a:spLocks noGrp="1"/>
          </p:cNvSpPr>
          <p:nvPr>
            <p:ph type="sldNum" sz="quarter" idx="5"/>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114066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be careful to not discard the wisdom that comes from professional practice in understanding our patients, before we implement new regulatory standards on Opioids with such strict intention that we fail to recognize that middle ground. </a:t>
            </a:r>
          </a:p>
          <a:p>
            <a:endParaRPr lang="en-US" dirty="0"/>
          </a:p>
          <a:p>
            <a:r>
              <a:rPr lang="en-US" dirty="0"/>
              <a:t>We must learn to master that middle ground of screening and safety vs shutting down the marginalized patients in need of our help. </a:t>
            </a:r>
          </a:p>
        </p:txBody>
      </p:sp>
      <p:sp>
        <p:nvSpPr>
          <p:cNvPr id="4" name="Slide Number Placeholder 3"/>
          <p:cNvSpPr>
            <a:spLocks noGrp="1"/>
          </p:cNvSpPr>
          <p:nvPr>
            <p:ph type="sldNum" sz="quarter" idx="5"/>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163298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is Pain?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Pain is what the patient says that it is.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assessment skills should be honed to automatically include basic pain assessment components which are meaningful, measurable and standardized to improve communication in the long-run by any professional who picks up the chart going forward. </a:t>
            </a:r>
          </a:p>
        </p:txBody>
      </p:sp>
      <p:sp>
        <p:nvSpPr>
          <p:cNvPr id="4" name="Slide Number Placeholder 3"/>
          <p:cNvSpPr>
            <a:spLocks noGrp="1"/>
          </p:cNvSpPr>
          <p:nvPr>
            <p:ph type="sldNum" sz="quarter" idx="5"/>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168492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Free and Charitable Clinic Staff can Shine. Building rapport and relationships with patients results in more complete wholistic assessments. This leads to treatment modalities which address the actual factors which play into the pain response. </a:t>
            </a:r>
          </a:p>
          <a:p>
            <a:endParaRPr lang="en-US" dirty="0"/>
          </a:p>
          <a:p>
            <a:r>
              <a:rPr lang="en-US" dirty="0"/>
              <a:t>The patient’s report of pain is the gold standard.</a:t>
            </a:r>
          </a:p>
          <a:p>
            <a:r>
              <a:rPr lang="en-US" dirty="0"/>
              <a:t>Psychological- What is causing the patient’s pain?</a:t>
            </a:r>
          </a:p>
          <a:p>
            <a:r>
              <a:rPr lang="en-US" dirty="0"/>
              <a:t>	How doe the patient describe their pain?</a:t>
            </a:r>
          </a:p>
          <a:p>
            <a:endParaRPr lang="en-US" dirty="0"/>
          </a:p>
          <a:p>
            <a:r>
              <a:rPr lang="en-US" dirty="0"/>
              <a:t>Affective- How does the patient’s emotional state affect his/her report of pain?</a:t>
            </a:r>
          </a:p>
          <a:p>
            <a:r>
              <a:rPr lang="en-US" dirty="0"/>
              <a:t>	How does pain influence he patient’s affect or mood? </a:t>
            </a:r>
          </a:p>
          <a:p>
            <a:endParaRPr lang="en-US" dirty="0"/>
          </a:p>
          <a:p>
            <a:r>
              <a:rPr lang="en-US" dirty="0"/>
              <a:t>Cognitive- How does their knowledge attitudes &amp; beliefs affect their pain?</a:t>
            </a:r>
          </a:p>
          <a:p>
            <a:r>
              <a:rPr lang="en-US" dirty="0"/>
              <a:t>	What is their meaning of pain?</a:t>
            </a:r>
          </a:p>
          <a:p>
            <a:r>
              <a:rPr lang="en-US" dirty="0"/>
              <a:t>	How does their past experience with pain influence the pain? </a:t>
            </a:r>
          </a:p>
          <a:p>
            <a:endParaRPr lang="en-US" dirty="0"/>
          </a:p>
          <a:p>
            <a:r>
              <a:rPr lang="en-US" dirty="0"/>
              <a:t>Behavioral- How do you know the patient is in pain? …Non-verbal cues?</a:t>
            </a:r>
          </a:p>
          <a:p>
            <a:r>
              <a:rPr lang="en-US" dirty="0"/>
              <a:t>	What is the patient doing to decrease their pain?</a:t>
            </a:r>
          </a:p>
          <a:p>
            <a:endParaRPr lang="en-US" dirty="0"/>
          </a:p>
          <a:p>
            <a:r>
              <a:rPr lang="en-US" dirty="0"/>
              <a:t>Sociocultural- How does the patient’s sociocultural background affect the pain experience, expression and coping?</a:t>
            </a:r>
          </a:p>
          <a:p>
            <a:endParaRPr lang="en-US" dirty="0"/>
          </a:p>
          <a:p>
            <a:r>
              <a:rPr lang="en-US" dirty="0"/>
              <a:t>Environmental- How does the patient’s environment affect the pain experience or expression?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303443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reasons for this phenomenon which we will explore in this presentation. </a:t>
            </a:r>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289869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with small windows of time to address patient needs, and multiple barriers to identifying and addressing pain issues particularly for marginalized groups of patients, pain has historically been low on the priority list of patient medial problems.  </a:t>
            </a:r>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189194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Times New Roman" panose="02020603050405020304" pitchFamily="18" charset="0"/>
              </a:rPr>
              <a:t>The Shift Toward Opioid Prescribing, So how did we get here?</a:t>
            </a:r>
          </a:p>
          <a:p>
            <a:pPr algn="l"/>
            <a:endParaRPr lang="en-US" b="1"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Twenty years ago, it became more common to prescribe opioids to treat chronic pain. Pushing a pill was an easy method</a:t>
            </a: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Initially, physicians were misinformed that addiction to these medications was highly unlikely in a clinical setting, causing a shift towards prescribing opioids as the drug class of choice to treat moderate to severe pain.</a:t>
            </a: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At the time, the addictive properties of opioids and their lack of proven effectiveness for treating chronic pain was not fully recognized.</a:t>
            </a: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In addition, Pharmaceuticals began marketing drugs to clinicians and even direct to patients</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78871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challenge at this juncture, (Along with adjusting to the safety measures COVID-19 has heralded into the health care setting)</a:t>
            </a:r>
          </a:p>
          <a:p>
            <a:r>
              <a:rPr lang="en-US" dirty="0"/>
              <a:t>Is how to address actual patient pain while protecting our patients and staff from the very real dangers of opioids </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402273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“Palliative care is specialized medical care for people with serious illness. This type of care is focused on providing patients with relief of symptoms, pain and stress of serious illness-whatever the diagnosis. </a:t>
            </a:r>
          </a:p>
          <a:p>
            <a:pPr marL="171450" indent="-171450">
              <a:buFont typeface="Arial" panose="020B0604020202020204" pitchFamily="34" charset="0"/>
              <a:buChar char="•"/>
            </a:pPr>
            <a:r>
              <a:rPr lang="en-US" dirty="0"/>
              <a:t>The goal is to improve quality of life for both the patient and the family. </a:t>
            </a:r>
          </a:p>
          <a:p>
            <a:pPr marL="171450" indent="-171450">
              <a:buFont typeface="Arial" panose="020B0604020202020204" pitchFamily="34" charset="0"/>
              <a:buChar char="•"/>
            </a:pPr>
            <a:r>
              <a:rPr lang="en-US" dirty="0"/>
              <a:t>Palliative care is provided by a team of doctors, nurses and other specialists who work with the patient’s other doctors to provide an extra level of support. </a:t>
            </a:r>
          </a:p>
          <a:p>
            <a:pPr marL="171450" indent="-171450">
              <a:buFont typeface="Arial" panose="020B0604020202020204" pitchFamily="34" charset="0"/>
              <a:buChar char="•"/>
            </a:pPr>
            <a:r>
              <a:rPr lang="en-US" dirty="0"/>
              <a:t>Palliative care is appropriate at any age and at ant stage of a serious illness and can be provided together with curative treatment.” (Credit p.5)</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51406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round out the team and given a lack of time constraints,  can provide more thorough assessments before bumping the chart to the physician or the NP for prescribing. </a:t>
            </a:r>
          </a:p>
          <a:p>
            <a:endParaRPr lang="en-US" dirty="0"/>
          </a:p>
          <a:p>
            <a:r>
              <a:rPr lang="en-US" dirty="0"/>
              <a:t>Paying Attention to our patients sounds like a simple gesture. But the ability to truly understand and communicate with our patients is as much of an art as it is a science. </a:t>
            </a:r>
          </a:p>
        </p:txBody>
      </p:sp>
      <p:sp>
        <p:nvSpPr>
          <p:cNvPr id="4" name="Slide Number Placeholder 3"/>
          <p:cNvSpPr>
            <a:spLocks noGrp="1"/>
          </p:cNvSpPr>
          <p:nvPr>
            <p:ph type="sldNum" sz="quarter" idx="5"/>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148310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of these barriers as listed have been identified in the literature as obstacles just from the Health care clinician side, alone. </a:t>
            </a:r>
          </a:p>
          <a:p>
            <a:pPr marL="171450" indent="-171450">
              <a:buFont typeface="Arial" panose="020B0604020202020204" pitchFamily="34" charset="0"/>
              <a:buChar char="•"/>
            </a:pPr>
            <a:r>
              <a:rPr lang="en-US" dirty="0"/>
              <a:t>Consider how many of these can be addressed as a matter of routine in the Free and Charitable Clinic</a:t>
            </a:r>
          </a:p>
        </p:txBody>
      </p:sp>
      <p:sp>
        <p:nvSpPr>
          <p:cNvPr id="4" name="Slide Number Placeholder 3"/>
          <p:cNvSpPr>
            <a:spLocks noGrp="1"/>
          </p:cNvSpPr>
          <p:nvPr>
            <p:ph type="sldNum" sz="quarter" idx="5"/>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282945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all heard a great deal about Institutional Racism because of the Black Lives Matter movement. Institutional System Barriers in health care systems are also very real, and let’s be honest here- -the reason that Free and Charitable Clinics are springing up across the country.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us beware of inadvertently re-creating the same failures on a smaller scale in our clinics because of a lack of awareness  </a:t>
            </a:r>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09360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8/17/2020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8/17/2020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Assisting Patients in Managing Pain Safely</a:t>
            </a:r>
          </a:p>
        </p:txBody>
      </p:sp>
      <p:sp>
        <p:nvSpPr>
          <p:cNvPr id="3" name="Subtitle 2"/>
          <p:cNvSpPr>
            <a:spLocks noGrp="1"/>
          </p:cNvSpPr>
          <p:nvPr>
            <p:ph type="subTitle" idx="1"/>
          </p:nvPr>
        </p:nvSpPr>
        <p:spPr/>
        <p:txBody>
          <a:bodyPr>
            <a:normAutofit lnSpcReduction="10000"/>
          </a:bodyPr>
          <a:lstStyle/>
          <a:p>
            <a:r>
              <a:rPr lang="en-US" dirty="0"/>
              <a:t>Exploring Palliative Care Alternatives to Opioid Use </a:t>
            </a:r>
          </a:p>
          <a:p>
            <a:endParaRPr lang="en-US" dirty="0"/>
          </a:p>
          <a:p>
            <a:r>
              <a:rPr lang="en-US" dirty="0"/>
              <a:t>Nancy Romanchek, RN, BSN, CHPN </a:t>
            </a:r>
          </a:p>
          <a:p>
            <a:r>
              <a:rPr lang="en-US" dirty="0"/>
              <a:t>Faith Community Nurse</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AEAD-0ECD-4C94-AED1-7C6C686C933E}"/>
              </a:ext>
            </a:extLst>
          </p:cNvPr>
          <p:cNvSpPr>
            <a:spLocks noGrp="1"/>
          </p:cNvSpPr>
          <p:nvPr>
            <p:ph type="title"/>
          </p:nvPr>
        </p:nvSpPr>
        <p:spPr/>
        <p:txBody>
          <a:bodyPr>
            <a:normAutofit/>
          </a:bodyPr>
          <a:lstStyle/>
          <a:p>
            <a:r>
              <a:rPr lang="en-US" sz="3200" dirty="0"/>
              <a:t>A Wholistic Assessment is the Key to a Wholistic Response.</a:t>
            </a:r>
          </a:p>
        </p:txBody>
      </p:sp>
      <p:sp>
        <p:nvSpPr>
          <p:cNvPr id="3" name="Content Placeholder 2">
            <a:extLst>
              <a:ext uri="{FF2B5EF4-FFF2-40B4-BE49-F238E27FC236}">
                <a16:creationId xmlns:a16="http://schemas.microsoft.com/office/drawing/2014/main" id="{04DBD448-F857-4D73-8C11-F1C17D7AAC98}"/>
              </a:ext>
            </a:extLst>
          </p:cNvPr>
          <p:cNvSpPr>
            <a:spLocks noGrp="1"/>
          </p:cNvSpPr>
          <p:nvPr>
            <p:ph sz="half" idx="1"/>
          </p:nvPr>
        </p:nvSpPr>
        <p:spPr/>
        <p:txBody>
          <a:bodyPr/>
          <a:lstStyle/>
          <a:p>
            <a:r>
              <a:rPr lang="en-US" dirty="0"/>
              <a:t>Nurses in particular, in Free and Charitable Clinics are Uniquely positioned to implement a Palliative Care Approach to Pain Management </a:t>
            </a:r>
          </a:p>
          <a:p>
            <a:r>
              <a:rPr lang="en-US" dirty="0"/>
              <a:t>We must pay attention to obstacles Patients May Face </a:t>
            </a:r>
          </a:p>
          <a:p>
            <a:pPr lvl="1"/>
            <a:r>
              <a:rPr lang="en-US" sz="2400" dirty="0"/>
              <a:t>Healthcare Professional Barriers</a:t>
            </a:r>
          </a:p>
          <a:p>
            <a:pPr lvl="1"/>
            <a:r>
              <a:rPr lang="en-US" sz="2400" dirty="0"/>
              <a:t>Healthcare System Barriers </a:t>
            </a:r>
          </a:p>
          <a:p>
            <a:pPr lvl="1"/>
            <a:r>
              <a:rPr lang="en-US" sz="2400" dirty="0"/>
              <a:t>Patient/family/societal barriers</a:t>
            </a:r>
          </a:p>
        </p:txBody>
      </p:sp>
      <p:pic>
        <p:nvPicPr>
          <p:cNvPr id="5" name="Content Placeholder 4">
            <a:extLst>
              <a:ext uri="{FF2B5EF4-FFF2-40B4-BE49-F238E27FC236}">
                <a16:creationId xmlns:a16="http://schemas.microsoft.com/office/drawing/2014/main" id="{1699C14E-3629-4057-9ECB-5B188F6000C5}"/>
              </a:ext>
            </a:extLst>
          </p:cNvPr>
          <p:cNvPicPr>
            <a:picLocks noGrp="1" noChangeAspect="1"/>
          </p:cNvPicPr>
          <p:nvPr>
            <p:ph sz="half" idx="2"/>
          </p:nvPr>
        </p:nvPicPr>
        <p:blipFill>
          <a:blip r:embed="rId3"/>
          <a:stretch>
            <a:fillRect/>
          </a:stretch>
        </p:blipFill>
        <p:spPr>
          <a:xfrm>
            <a:off x="6202363" y="2007685"/>
            <a:ext cx="4699000" cy="3833229"/>
          </a:xfrm>
          <a:prstGeom prst="rect">
            <a:avLst/>
          </a:prstGeom>
        </p:spPr>
      </p:pic>
    </p:spTree>
    <p:extLst>
      <p:ext uri="{BB962C8B-B14F-4D97-AF65-F5344CB8AC3E}">
        <p14:creationId xmlns:p14="http://schemas.microsoft.com/office/powerpoint/2010/main" val="36278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65DF-88B9-48AA-90DD-E7577762EE3B}"/>
              </a:ext>
            </a:extLst>
          </p:cNvPr>
          <p:cNvSpPr>
            <a:spLocks noGrp="1"/>
          </p:cNvSpPr>
          <p:nvPr>
            <p:ph type="title"/>
          </p:nvPr>
        </p:nvSpPr>
        <p:spPr>
          <a:xfrm>
            <a:off x="1293813" y="381000"/>
            <a:ext cx="9601200" cy="1143000"/>
          </a:xfrm>
        </p:spPr>
        <p:txBody>
          <a:bodyPr anchor="b">
            <a:normAutofit/>
          </a:bodyPr>
          <a:lstStyle/>
          <a:p>
            <a:pPr algn="ctr"/>
            <a:r>
              <a:rPr lang="en-US" sz="3200" dirty="0"/>
              <a:t>Healthcare Professional Barriers</a:t>
            </a:r>
          </a:p>
        </p:txBody>
      </p:sp>
      <p:pic>
        <p:nvPicPr>
          <p:cNvPr id="5" name="Content Placeholder 4">
            <a:extLst>
              <a:ext uri="{FF2B5EF4-FFF2-40B4-BE49-F238E27FC236}">
                <a16:creationId xmlns:a16="http://schemas.microsoft.com/office/drawing/2014/main" id="{A8F80637-CEAB-40BE-B945-70A5FB624734}"/>
              </a:ext>
            </a:extLst>
          </p:cNvPr>
          <p:cNvPicPr>
            <a:picLocks noGrp="1" noChangeAspect="1"/>
          </p:cNvPicPr>
          <p:nvPr>
            <p:ph sz="half" idx="1"/>
          </p:nvPr>
        </p:nvPicPr>
        <p:blipFill rotWithShape="1">
          <a:blip r:embed="rId3"/>
          <a:srcRect l="510" r="27481"/>
          <a:stretch/>
        </p:blipFill>
        <p:spPr>
          <a:xfrm>
            <a:off x="1286774" y="1676401"/>
            <a:ext cx="4700016" cy="4495800"/>
          </a:xfrm>
          <a:prstGeom prst="rect">
            <a:avLst/>
          </a:prstGeom>
          <a:noFill/>
        </p:spPr>
      </p:pic>
      <p:sp>
        <p:nvSpPr>
          <p:cNvPr id="3" name="Content Placeholder 2">
            <a:extLst>
              <a:ext uri="{FF2B5EF4-FFF2-40B4-BE49-F238E27FC236}">
                <a16:creationId xmlns:a16="http://schemas.microsoft.com/office/drawing/2014/main" id="{80A04271-D347-471B-93EB-9017A584C91A}"/>
              </a:ext>
            </a:extLst>
          </p:cNvPr>
          <p:cNvSpPr>
            <a:spLocks noGrp="1"/>
          </p:cNvSpPr>
          <p:nvPr>
            <p:ph sz="half" idx="2"/>
          </p:nvPr>
        </p:nvSpPr>
        <p:spPr>
          <a:xfrm>
            <a:off x="6202035" y="1676401"/>
            <a:ext cx="4700016" cy="4495800"/>
          </a:xfrm>
        </p:spPr>
        <p:txBody>
          <a:bodyPr>
            <a:normAutofit/>
          </a:bodyPr>
          <a:lstStyle/>
          <a:p>
            <a:r>
              <a:rPr lang="en-US" sz="1700"/>
              <a:t>Lack of identifying pain as a priority</a:t>
            </a:r>
          </a:p>
          <a:p>
            <a:r>
              <a:rPr lang="en-US" sz="1700"/>
              <a:t>Inadequate knowledge in how to assess pain</a:t>
            </a:r>
          </a:p>
          <a:p>
            <a:r>
              <a:rPr lang="en-US" sz="1700"/>
              <a:t>Perceived lack of time to document pain </a:t>
            </a:r>
          </a:p>
          <a:p>
            <a:r>
              <a:rPr lang="en-US" sz="1700"/>
              <a:t>Failure to use vetted pain assessment tools</a:t>
            </a:r>
          </a:p>
          <a:p>
            <a:r>
              <a:rPr lang="en-US" sz="1700"/>
              <a:t>Lack of empathy for patient rapport </a:t>
            </a:r>
          </a:p>
          <a:p>
            <a:r>
              <a:rPr lang="en-US" sz="1700"/>
              <a:t>Lack of continuity of care</a:t>
            </a:r>
          </a:p>
          <a:p>
            <a:r>
              <a:rPr lang="en-US" sz="1700"/>
              <a:t>Lack of communication between professionals</a:t>
            </a:r>
          </a:p>
          <a:p>
            <a:r>
              <a:rPr lang="en-US" sz="1700"/>
              <a:t>Prejudice in dealing with patients</a:t>
            </a:r>
          </a:p>
          <a:p>
            <a:r>
              <a:rPr lang="en-US" sz="1700"/>
              <a:t>Failure to accept patient’s reports of pain</a:t>
            </a:r>
          </a:p>
          <a:p>
            <a:endParaRPr lang="en-US" sz="1700"/>
          </a:p>
        </p:txBody>
      </p:sp>
    </p:spTree>
    <p:extLst>
      <p:ext uri="{BB962C8B-B14F-4D97-AF65-F5344CB8AC3E}">
        <p14:creationId xmlns:p14="http://schemas.microsoft.com/office/powerpoint/2010/main" val="30907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645B-2965-4E8F-A7E4-D2E27BDAD2C3}"/>
              </a:ext>
            </a:extLst>
          </p:cNvPr>
          <p:cNvSpPr>
            <a:spLocks noGrp="1"/>
          </p:cNvSpPr>
          <p:nvPr>
            <p:ph type="title"/>
          </p:nvPr>
        </p:nvSpPr>
        <p:spPr>
          <a:xfrm>
            <a:off x="1293813" y="381000"/>
            <a:ext cx="9601200" cy="1143000"/>
          </a:xfrm>
        </p:spPr>
        <p:txBody>
          <a:bodyPr anchor="b">
            <a:normAutofit/>
          </a:bodyPr>
          <a:lstStyle/>
          <a:p>
            <a:pPr algn="ctr"/>
            <a:r>
              <a:rPr lang="en-US" sz="3200" dirty="0"/>
              <a:t>Healthcare System Barriers</a:t>
            </a:r>
          </a:p>
        </p:txBody>
      </p:sp>
      <p:sp>
        <p:nvSpPr>
          <p:cNvPr id="3" name="Content Placeholder 2">
            <a:extLst>
              <a:ext uri="{FF2B5EF4-FFF2-40B4-BE49-F238E27FC236}">
                <a16:creationId xmlns:a16="http://schemas.microsoft.com/office/drawing/2014/main" id="{3FBF2E94-899A-4AFF-9BE2-721C41C0AF03}"/>
              </a:ext>
            </a:extLst>
          </p:cNvPr>
          <p:cNvSpPr>
            <a:spLocks noGrp="1"/>
          </p:cNvSpPr>
          <p:nvPr>
            <p:ph sz="half" idx="1"/>
          </p:nvPr>
        </p:nvSpPr>
        <p:spPr>
          <a:xfrm>
            <a:off x="1293812" y="1676400"/>
            <a:ext cx="4700016" cy="4495800"/>
          </a:xfrm>
        </p:spPr>
        <p:txBody>
          <a:bodyPr>
            <a:normAutofit/>
          </a:bodyPr>
          <a:lstStyle/>
          <a:p>
            <a:r>
              <a:rPr lang="en-US" dirty="0"/>
              <a:t>A system that fails to hold professionals accountable for pain assessment</a:t>
            </a:r>
          </a:p>
          <a:p>
            <a:r>
              <a:rPr lang="en-US" dirty="0"/>
              <a:t>Lack of criteria or culturally sensitive instruments for use in health care settings</a:t>
            </a:r>
          </a:p>
          <a:p>
            <a:r>
              <a:rPr lang="en-US" dirty="0"/>
              <a:t>Lack of institutional policies for performance and documentation of pain assessment </a:t>
            </a:r>
          </a:p>
        </p:txBody>
      </p:sp>
      <p:pic>
        <p:nvPicPr>
          <p:cNvPr id="5" name="Content Placeholder 4" descr="A person sitting on a table&#10;&#10;Description automatically generated">
            <a:extLst>
              <a:ext uri="{FF2B5EF4-FFF2-40B4-BE49-F238E27FC236}">
                <a16:creationId xmlns:a16="http://schemas.microsoft.com/office/drawing/2014/main" id="{AE659F96-A51B-414B-B3EF-DF2DFC16E786}"/>
              </a:ext>
            </a:extLst>
          </p:cNvPr>
          <p:cNvPicPr>
            <a:picLocks noGrp="1" noChangeAspect="1"/>
          </p:cNvPicPr>
          <p:nvPr>
            <p:ph sz="half" idx="2"/>
          </p:nvPr>
        </p:nvPicPr>
        <p:blipFill rotWithShape="1">
          <a:blip r:embed="rId3"/>
          <a:srcRect l="18949" r="4994" b="-3"/>
          <a:stretch/>
        </p:blipFill>
        <p:spPr>
          <a:xfrm>
            <a:off x="6202035" y="1676401"/>
            <a:ext cx="4700016" cy="4495800"/>
          </a:xfrm>
          <a:prstGeom prst="rect">
            <a:avLst/>
          </a:prstGeom>
          <a:noFill/>
        </p:spPr>
      </p:pic>
    </p:spTree>
    <p:extLst>
      <p:ext uri="{BB962C8B-B14F-4D97-AF65-F5344CB8AC3E}">
        <p14:creationId xmlns:p14="http://schemas.microsoft.com/office/powerpoint/2010/main" val="53140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7CCE-4E70-421D-AE5E-2EC740632AB2}"/>
              </a:ext>
            </a:extLst>
          </p:cNvPr>
          <p:cNvSpPr>
            <a:spLocks noGrp="1"/>
          </p:cNvSpPr>
          <p:nvPr>
            <p:ph type="title"/>
          </p:nvPr>
        </p:nvSpPr>
        <p:spPr/>
        <p:txBody>
          <a:bodyPr>
            <a:normAutofit/>
          </a:bodyPr>
          <a:lstStyle/>
          <a:p>
            <a:pPr algn="ctr"/>
            <a:r>
              <a:rPr lang="en-US" sz="3200" dirty="0"/>
              <a:t>Patient/Family/Societal Barriers </a:t>
            </a:r>
          </a:p>
        </p:txBody>
      </p:sp>
      <p:sp>
        <p:nvSpPr>
          <p:cNvPr id="3" name="Content Placeholder 2">
            <a:extLst>
              <a:ext uri="{FF2B5EF4-FFF2-40B4-BE49-F238E27FC236}">
                <a16:creationId xmlns:a16="http://schemas.microsoft.com/office/drawing/2014/main" id="{0F368D69-7732-4995-8E0E-7ACE6CF3D4F7}"/>
              </a:ext>
            </a:extLst>
          </p:cNvPr>
          <p:cNvSpPr>
            <a:spLocks noGrp="1"/>
          </p:cNvSpPr>
          <p:nvPr>
            <p:ph sz="half" idx="1"/>
          </p:nvPr>
        </p:nvSpPr>
        <p:spPr/>
        <p:txBody>
          <a:bodyPr/>
          <a:lstStyle/>
          <a:p>
            <a:r>
              <a:rPr lang="en-US" dirty="0"/>
              <a:t>The subjective nature of pain </a:t>
            </a:r>
          </a:p>
          <a:p>
            <a:r>
              <a:rPr lang="en-US" dirty="0"/>
              <a:t>Lack of family awareness about the importance of speaking about pain</a:t>
            </a:r>
          </a:p>
          <a:p>
            <a:r>
              <a:rPr lang="en-US" dirty="0"/>
              <a:t>Lack of communication with healthcare professionals about pain</a:t>
            </a:r>
          </a:p>
          <a:p>
            <a:r>
              <a:rPr lang="en-US" dirty="0"/>
              <a:t>Unfounded beliefs about pain and treatment</a:t>
            </a:r>
          </a:p>
          <a:p>
            <a:endParaRPr lang="en-US" dirty="0"/>
          </a:p>
        </p:txBody>
      </p:sp>
      <p:pic>
        <p:nvPicPr>
          <p:cNvPr id="5" name="Content Placeholder 4">
            <a:extLst>
              <a:ext uri="{FF2B5EF4-FFF2-40B4-BE49-F238E27FC236}">
                <a16:creationId xmlns:a16="http://schemas.microsoft.com/office/drawing/2014/main" id="{D39F5BF1-34CC-43AC-8162-DA685C5BE0F8}"/>
              </a:ext>
            </a:extLst>
          </p:cNvPr>
          <p:cNvPicPr>
            <a:picLocks noGrp="1" noChangeAspect="1"/>
          </p:cNvPicPr>
          <p:nvPr>
            <p:ph sz="half" idx="2"/>
          </p:nvPr>
        </p:nvPicPr>
        <p:blipFill>
          <a:blip r:embed="rId3"/>
          <a:stretch>
            <a:fillRect/>
          </a:stretch>
        </p:blipFill>
        <p:spPr>
          <a:xfrm>
            <a:off x="7623175" y="2528887"/>
            <a:ext cx="1857375" cy="2790825"/>
          </a:xfrm>
          <a:prstGeom prst="rect">
            <a:avLst/>
          </a:prstGeom>
        </p:spPr>
      </p:pic>
    </p:spTree>
    <p:extLst>
      <p:ext uri="{BB962C8B-B14F-4D97-AF65-F5344CB8AC3E}">
        <p14:creationId xmlns:p14="http://schemas.microsoft.com/office/powerpoint/2010/main" val="13622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2E81-86F3-4F9C-8362-2EC51DE8517A}"/>
              </a:ext>
            </a:extLst>
          </p:cNvPr>
          <p:cNvSpPr>
            <a:spLocks noGrp="1"/>
          </p:cNvSpPr>
          <p:nvPr>
            <p:ph type="title"/>
          </p:nvPr>
        </p:nvSpPr>
        <p:spPr/>
        <p:txBody>
          <a:bodyPr>
            <a:normAutofit/>
          </a:bodyPr>
          <a:lstStyle/>
          <a:p>
            <a:pPr algn="ctr"/>
            <a:r>
              <a:rPr lang="en-US" sz="3200" dirty="0"/>
              <a:t>Patient/Family/Societal Barriers </a:t>
            </a:r>
          </a:p>
        </p:txBody>
      </p:sp>
      <p:sp>
        <p:nvSpPr>
          <p:cNvPr id="3" name="Content Placeholder 2">
            <a:extLst>
              <a:ext uri="{FF2B5EF4-FFF2-40B4-BE49-F238E27FC236}">
                <a16:creationId xmlns:a16="http://schemas.microsoft.com/office/drawing/2014/main" id="{5D09AA05-C67C-4E98-91D0-AD1E7CA93692}"/>
              </a:ext>
            </a:extLst>
          </p:cNvPr>
          <p:cNvSpPr>
            <a:spLocks noGrp="1"/>
          </p:cNvSpPr>
          <p:nvPr>
            <p:ph sz="half" idx="1"/>
          </p:nvPr>
        </p:nvSpPr>
        <p:spPr/>
        <p:txBody>
          <a:bodyPr/>
          <a:lstStyle/>
          <a:p>
            <a:r>
              <a:rPr lang="en-US" dirty="0"/>
              <a:t>Patient stops reporting because “nothing helps”</a:t>
            </a:r>
          </a:p>
          <a:p>
            <a:r>
              <a:rPr lang="en-US" dirty="0"/>
              <a:t>Pain is a sign of deterioration</a:t>
            </a:r>
          </a:p>
          <a:p>
            <a:r>
              <a:rPr lang="en-US" dirty="0"/>
              <a:t>Patient concern that curative therapy may stop pain palliation</a:t>
            </a:r>
          </a:p>
          <a:p>
            <a:r>
              <a:rPr lang="en-US" dirty="0"/>
              <a:t>Lack of a common language to report pain </a:t>
            </a:r>
          </a:p>
        </p:txBody>
      </p:sp>
      <p:pic>
        <p:nvPicPr>
          <p:cNvPr id="5" name="Content Placeholder 4">
            <a:extLst>
              <a:ext uri="{FF2B5EF4-FFF2-40B4-BE49-F238E27FC236}">
                <a16:creationId xmlns:a16="http://schemas.microsoft.com/office/drawing/2014/main" id="{A2C73781-74D5-4A8C-9382-129D2F2DE308}"/>
              </a:ext>
            </a:extLst>
          </p:cNvPr>
          <p:cNvPicPr>
            <a:picLocks noGrp="1" noChangeAspect="1"/>
          </p:cNvPicPr>
          <p:nvPr>
            <p:ph sz="half" idx="2"/>
          </p:nvPr>
        </p:nvPicPr>
        <p:blipFill>
          <a:blip r:embed="rId3"/>
          <a:stretch>
            <a:fillRect/>
          </a:stretch>
        </p:blipFill>
        <p:spPr>
          <a:xfrm>
            <a:off x="6202363" y="2015565"/>
            <a:ext cx="4699000" cy="3817470"/>
          </a:xfrm>
          <a:prstGeom prst="rect">
            <a:avLst/>
          </a:prstGeom>
        </p:spPr>
      </p:pic>
    </p:spTree>
    <p:extLst>
      <p:ext uri="{BB962C8B-B14F-4D97-AF65-F5344CB8AC3E}">
        <p14:creationId xmlns:p14="http://schemas.microsoft.com/office/powerpoint/2010/main" val="114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28B9-E264-42A6-943E-49EC65F47E45}"/>
              </a:ext>
            </a:extLst>
          </p:cNvPr>
          <p:cNvSpPr>
            <a:spLocks noGrp="1"/>
          </p:cNvSpPr>
          <p:nvPr>
            <p:ph type="title"/>
          </p:nvPr>
        </p:nvSpPr>
        <p:spPr>
          <a:xfrm>
            <a:off x="1293813" y="381000"/>
            <a:ext cx="9601200" cy="1143000"/>
          </a:xfrm>
        </p:spPr>
        <p:txBody>
          <a:bodyPr anchor="b">
            <a:normAutofit/>
          </a:bodyPr>
          <a:lstStyle/>
          <a:p>
            <a:pPr algn="ctr"/>
            <a:r>
              <a:rPr lang="en-US" sz="3200" dirty="0"/>
              <a:t>Patient/Family/Societal Barriers </a:t>
            </a:r>
          </a:p>
        </p:txBody>
      </p:sp>
      <p:sp>
        <p:nvSpPr>
          <p:cNvPr id="3" name="Content Placeholder 2">
            <a:extLst>
              <a:ext uri="{FF2B5EF4-FFF2-40B4-BE49-F238E27FC236}">
                <a16:creationId xmlns:a16="http://schemas.microsoft.com/office/drawing/2014/main" id="{608CE6A5-360C-4B84-83ED-E77330952606}"/>
              </a:ext>
            </a:extLst>
          </p:cNvPr>
          <p:cNvSpPr>
            <a:spLocks noGrp="1"/>
          </p:cNvSpPr>
          <p:nvPr>
            <p:ph sz="half" idx="1"/>
          </p:nvPr>
        </p:nvSpPr>
        <p:spPr>
          <a:xfrm>
            <a:off x="1293812" y="1676400"/>
            <a:ext cx="4700016" cy="4495800"/>
          </a:xfrm>
        </p:spPr>
        <p:txBody>
          <a:bodyPr>
            <a:normAutofit/>
          </a:bodyPr>
          <a:lstStyle/>
          <a:p>
            <a:r>
              <a:rPr lang="en-US" dirty="0"/>
              <a:t>Patient reluctance to report pain</a:t>
            </a:r>
          </a:p>
          <a:p>
            <a:r>
              <a:rPr lang="en-US" dirty="0"/>
              <a:t>Patient not wanting to bother staff</a:t>
            </a:r>
          </a:p>
          <a:p>
            <a:r>
              <a:rPr lang="en-US" dirty="0"/>
              <a:t>Patient fears of not being believed</a:t>
            </a:r>
          </a:p>
          <a:p>
            <a:r>
              <a:rPr lang="en-US" dirty="0"/>
              <a:t>Patient age related stoicism</a:t>
            </a:r>
          </a:p>
          <a:p>
            <a:endParaRPr lang="en-US" dirty="0"/>
          </a:p>
          <a:p>
            <a:endParaRPr lang="en-US" dirty="0"/>
          </a:p>
        </p:txBody>
      </p:sp>
      <p:pic>
        <p:nvPicPr>
          <p:cNvPr id="5" name="Content Placeholder 4">
            <a:extLst>
              <a:ext uri="{FF2B5EF4-FFF2-40B4-BE49-F238E27FC236}">
                <a16:creationId xmlns:a16="http://schemas.microsoft.com/office/drawing/2014/main" id="{3ADDBC0E-AC7C-446B-8497-BF5E08BEC3C8}"/>
              </a:ext>
            </a:extLst>
          </p:cNvPr>
          <p:cNvPicPr>
            <a:picLocks noGrp="1" noChangeAspect="1"/>
          </p:cNvPicPr>
          <p:nvPr>
            <p:ph sz="half" idx="2"/>
          </p:nvPr>
        </p:nvPicPr>
        <p:blipFill rotWithShape="1">
          <a:blip r:embed="rId3"/>
          <a:srcRect l="14407" r="16474" b="1"/>
          <a:stretch/>
        </p:blipFill>
        <p:spPr>
          <a:xfrm>
            <a:off x="6202035" y="1676401"/>
            <a:ext cx="4700016" cy="4495800"/>
          </a:xfrm>
          <a:prstGeom prst="rect">
            <a:avLst/>
          </a:prstGeom>
          <a:noFill/>
        </p:spPr>
      </p:pic>
    </p:spTree>
    <p:extLst>
      <p:ext uri="{BB962C8B-B14F-4D97-AF65-F5344CB8AC3E}">
        <p14:creationId xmlns:p14="http://schemas.microsoft.com/office/powerpoint/2010/main" val="172074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275E-2C4D-46D8-965C-6C2336C1E87D}"/>
              </a:ext>
            </a:extLst>
          </p:cNvPr>
          <p:cNvSpPr>
            <a:spLocks noGrp="1"/>
          </p:cNvSpPr>
          <p:nvPr>
            <p:ph type="title"/>
          </p:nvPr>
        </p:nvSpPr>
        <p:spPr/>
        <p:txBody>
          <a:bodyPr>
            <a:normAutofit/>
          </a:bodyPr>
          <a:lstStyle/>
          <a:p>
            <a:pPr algn="ctr"/>
            <a:r>
              <a:rPr lang="en-US" sz="3200" dirty="0"/>
              <a:t>Basic Pain Assessment </a:t>
            </a:r>
          </a:p>
        </p:txBody>
      </p:sp>
      <p:sp>
        <p:nvSpPr>
          <p:cNvPr id="3" name="Content Placeholder 2">
            <a:extLst>
              <a:ext uri="{FF2B5EF4-FFF2-40B4-BE49-F238E27FC236}">
                <a16:creationId xmlns:a16="http://schemas.microsoft.com/office/drawing/2014/main" id="{65DCC22B-1D2F-4450-844E-9B60172F8F8F}"/>
              </a:ext>
            </a:extLst>
          </p:cNvPr>
          <p:cNvSpPr>
            <a:spLocks noGrp="1"/>
          </p:cNvSpPr>
          <p:nvPr>
            <p:ph sz="half" idx="1"/>
          </p:nvPr>
        </p:nvSpPr>
        <p:spPr/>
        <p:txBody>
          <a:bodyPr/>
          <a:lstStyle/>
          <a:p>
            <a:r>
              <a:rPr lang="en-US" dirty="0"/>
              <a:t>Words to describe pain </a:t>
            </a:r>
          </a:p>
          <a:p>
            <a:r>
              <a:rPr lang="en-US" dirty="0"/>
              <a:t>Intensity (0-10)</a:t>
            </a:r>
          </a:p>
          <a:p>
            <a:r>
              <a:rPr lang="en-US" dirty="0"/>
              <a:t>Location</a:t>
            </a:r>
          </a:p>
          <a:p>
            <a:r>
              <a:rPr lang="en-US" dirty="0"/>
              <a:t>Duration</a:t>
            </a:r>
          </a:p>
          <a:p>
            <a:r>
              <a:rPr lang="en-US" dirty="0"/>
              <a:t>Aggravating and Alleviating factors</a:t>
            </a:r>
          </a:p>
        </p:txBody>
      </p:sp>
      <p:pic>
        <p:nvPicPr>
          <p:cNvPr id="5" name="Content Placeholder 4">
            <a:extLst>
              <a:ext uri="{FF2B5EF4-FFF2-40B4-BE49-F238E27FC236}">
                <a16:creationId xmlns:a16="http://schemas.microsoft.com/office/drawing/2014/main" id="{6AA7C42D-BCD5-4CF8-987D-DF6C80C0802F}"/>
              </a:ext>
            </a:extLst>
          </p:cNvPr>
          <p:cNvPicPr>
            <a:picLocks noGrp="1" noChangeAspect="1"/>
          </p:cNvPicPr>
          <p:nvPr>
            <p:ph sz="half" idx="2"/>
          </p:nvPr>
        </p:nvPicPr>
        <p:blipFill>
          <a:blip r:embed="rId3"/>
          <a:stretch>
            <a:fillRect/>
          </a:stretch>
        </p:blipFill>
        <p:spPr>
          <a:xfrm>
            <a:off x="6202363" y="1985030"/>
            <a:ext cx="4699000" cy="3878539"/>
          </a:xfrm>
          <a:prstGeom prst="rect">
            <a:avLst/>
          </a:prstGeom>
        </p:spPr>
      </p:pic>
    </p:spTree>
    <p:extLst>
      <p:ext uri="{BB962C8B-B14F-4D97-AF65-F5344CB8AC3E}">
        <p14:creationId xmlns:p14="http://schemas.microsoft.com/office/powerpoint/2010/main" val="579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7D37-A44C-467A-BE77-F62971021EC6}"/>
              </a:ext>
            </a:extLst>
          </p:cNvPr>
          <p:cNvSpPr>
            <a:spLocks noGrp="1"/>
          </p:cNvSpPr>
          <p:nvPr>
            <p:ph type="title"/>
          </p:nvPr>
        </p:nvSpPr>
        <p:spPr>
          <a:xfrm>
            <a:off x="1293813" y="381000"/>
            <a:ext cx="9601200" cy="1143000"/>
          </a:xfrm>
        </p:spPr>
        <p:txBody>
          <a:bodyPr anchor="b">
            <a:normAutofit/>
          </a:bodyPr>
          <a:lstStyle/>
          <a:p>
            <a:pPr algn="ctr"/>
            <a:r>
              <a:rPr lang="en-US" sz="3200" dirty="0"/>
              <a:t>Pain Does Not Occur in Isolation</a:t>
            </a:r>
          </a:p>
        </p:txBody>
      </p:sp>
      <p:sp>
        <p:nvSpPr>
          <p:cNvPr id="3" name="Content Placeholder 2">
            <a:extLst>
              <a:ext uri="{FF2B5EF4-FFF2-40B4-BE49-F238E27FC236}">
                <a16:creationId xmlns:a16="http://schemas.microsoft.com/office/drawing/2014/main" id="{F783D3D9-3A48-4E3F-B6D8-170BE7EB319D}"/>
              </a:ext>
            </a:extLst>
          </p:cNvPr>
          <p:cNvSpPr>
            <a:spLocks noGrp="1"/>
          </p:cNvSpPr>
          <p:nvPr>
            <p:ph sz="half" idx="1"/>
          </p:nvPr>
        </p:nvSpPr>
        <p:spPr>
          <a:xfrm>
            <a:off x="1293812" y="1676400"/>
            <a:ext cx="4700016" cy="4495800"/>
          </a:xfrm>
        </p:spPr>
        <p:txBody>
          <a:bodyPr>
            <a:normAutofit/>
          </a:bodyPr>
          <a:lstStyle/>
          <a:p>
            <a:r>
              <a:rPr lang="en-US" dirty="0"/>
              <a:t>Research shows that a multifactorial assessment reveals the multidimensionality of pain </a:t>
            </a:r>
          </a:p>
          <a:p>
            <a:pPr lvl="1"/>
            <a:r>
              <a:rPr lang="en-US" sz="2400" dirty="0"/>
              <a:t>Physiological/Sensory</a:t>
            </a:r>
          </a:p>
          <a:p>
            <a:pPr lvl="1"/>
            <a:r>
              <a:rPr lang="en-US" sz="2400" dirty="0"/>
              <a:t>Affective</a:t>
            </a:r>
          </a:p>
          <a:p>
            <a:pPr lvl="1"/>
            <a:r>
              <a:rPr lang="en-US" sz="2400" dirty="0"/>
              <a:t>Cognitive</a:t>
            </a:r>
          </a:p>
          <a:p>
            <a:pPr lvl="1"/>
            <a:r>
              <a:rPr lang="en-US" sz="2400" dirty="0"/>
              <a:t>Behavioral</a:t>
            </a:r>
          </a:p>
          <a:p>
            <a:pPr lvl="1"/>
            <a:r>
              <a:rPr lang="en-US" sz="2400" dirty="0"/>
              <a:t>Sociocultural</a:t>
            </a:r>
          </a:p>
          <a:p>
            <a:pPr lvl="1"/>
            <a:r>
              <a:rPr lang="en-US" sz="2400" dirty="0"/>
              <a:t>Environmental </a:t>
            </a:r>
          </a:p>
          <a:p>
            <a:pPr lvl="1"/>
            <a:endParaRPr lang="en-US" sz="2400" dirty="0"/>
          </a:p>
          <a:p>
            <a:endParaRPr lang="en-US" dirty="0"/>
          </a:p>
        </p:txBody>
      </p:sp>
      <p:pic>
        <p:nvPicPr>
          <p:cNvPr id="5" name="Content Placeholder 4" descr="A group of people around each other&#10;&#10;Description automatically generated">
            <a:extLst>
              <a:ext uri="{FF2B5EF4-FFF2-40B4-BE49-F238E27FC236}">
                <a16:creationId xmlns:a16="http://schemas.microsoft.com/office/drawing/2014/main" id="{596F4EFD-F90D-49AC-970E-AD74EB024CDB}"/>
              </a:ext>
            </a:extLst>
          </p:cNvPr>
          <p:cNvPicPr>
            <a:picLocks noGrp="1" noChangeAspect="1"/>
          </p:cNvPicPr>
          <p:nvPr>
            <p:ph sz="half" idx="2"/>
          </p:nvPr>
        </p:nvPicPr>
        <p:blipFill rotWithShape="1">
          <a:blip r:embed="rId3"/>
          <a:srcRect l="4963" r="25498" b="-1"/>
          <a:stretch/>
        </p:blipFill>
        <p:spPr>
          <a:xfrm>
            <a:off x="6202035" y="1676401"/>
            <a:ext cx="4700016" cy="4495800"/>
          </a:xfrm>
          <a:prstGeom prst="rect">
            <a:avLst/>
          </a:prstGeom>
          <a:noFill/>
        </p:spPr>
      </p:pic>
    </p:spTree>
    <p:extLst>
      <p:ext uri="{BB962C8B-B14F-4D97-AF65-F5344CB8AC3E}">
        <p14:creationId xmlns:p14="http://schemas.microsoft.com/office/powerpoint/2010/main" val="26254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47A38-3B99-482A-A569-BC70B8B38A02}"/>
              </a:ext>
            </a:extLst>
          </p:cNvPr>
          <p:cNvSpPr>
            <a:spLocks noGrp="1"/>
          </p:cNvSpPr>
          <p:nvPr>
            <p:ph type="title"/>
          </p:nvPr>
        </p:nvSpPr>
        <p:spPr/>
        <p:txBody>
          <a:bodyPr/>
          <a:lstStyle/>
          <a:p>
            <a:r>
              <a:rPr lang="en-US" dirty="0"/>
              <a:t>Types of Pain will indicate the appropriate treatment modality</a:t>
            </a:r>
          </a:p>
        </p:txBody>
      </p:sp>
      <p:pic>
        <p:nvPicPr>
          <p:cNvPr id="7" name="Content Placeholder 4">
            <a:extLst>
              <a:ext uri="{FF2B5EF4-FFF2-40B4-BE49-F238E27FC236}">
                <a16:creationId xmlns:a16="http://schemas.microsoft.com/office/drawing/2014/main" id="{8AA0EC75-CA08-459C-8F83-2806BA86DDB8}"/>
              </a:ext>
            </a:extLst>
          </p:cNvPr>
          <p:cNvPicPr>
            <a:picLocks noGrp="1" noChangeAspect="1"/>
          </p:cNvPicPr>
          <p:nvPr>
            <p:ph idx="1"/>
          </p:nvPr>
        </p:nvPicPr>
        <p:blipFill>
          <a:blip r:embed="rId2"/>
          <a:stretch>
            <a:fillRect/>
          </a:stretch>
        </p:blipFill>
        <p:spPr>
          <a:xfrm>
            <a:off x="1674812" y="1905000"/>
            <a:ext cx="9296400" cy="4419600"/>
          </a:xfrm>
          <a:prstGeom prst="rect">
            <a:avLst/>
          </a:prstGeom>
          <a:noFill/>
        </p:spPr>
      </p:pic>
    </p:spTree>
    <p:extLst>
      <p:ext uri="{BB962C8B-B14F-4D97-AF65-F5344CB8AC3E}">
        <p14:creationId xmlns:p14="http://schemas.microsoft.com/office/powerpoint/2010/main" val="23882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9076B-D816-4392-909E-991BE520B221}"/>
              </a:ext>
            </a:extLst>
          </p:cNvPr>
          <p:cNvSpPr>
            <a:spLocks noGrp="1"/>
          </p:cNvSpPr>
          <p:nvPr>
            <p:ph type="title"/>
          </p:nvPr>
        </p:nvSpPr>
        <p:spPr/>
        <p:txBody>
          <a:bodyPr/>
          <a:lstStyle/>
          <a:p>
            <a:r>
              <a:rPr lang="en-US" dirty="0"/>
              <a:t>Analgesics</a:t>
            </a:r>
          </a:p>
        </p:txBody>
      </p:sp>
      <p:sp>
        <p:nvSpPr>
          <p:cNvPr id="6" name="Content Placeholder 5">
            <a:extLst>
              <a:ext uri="{FF2B5EF4-FFF2-40B4-BE49-F238E27FC236}">
                <a16:creationId xmlns:a16="http://schemas.microsoft.com/office/drawing/2014/main" id="{756AC827-86EB-45CF-B746-DAF8027A85B5}"/>
              </a:ext>
            </a:extLst>
          </p:cNvPr>
          <p:cNvSpPr>
            <a:spLocks noGrp="1"/>
          </p:cNvSpPr>
          <p:nvPr>
            <p:ph idx="1"/>
          </p:nvPr>
        </p:nvSpPr>
        <p:spPr/>
        <p:txBody>
          <a:bodyPr>
            <a:normAutofit fontScale="85000" lnSpcReduction="20000"/>
          </a:bodyPr>
          <a:lstStyle/>
          <a:p>
            <a:pPr marL="0" indent="0" algn="l">
              <a:buNone/>
            </a:pPr>
            <a:r>
              <a:rPr lang="en-US" b="0" i="0" dirty="0">
                <a:solidFill>
                  <a:srgbClr val="000000"/>
                </a:solidFill>
                <a:effectLst/>
                <a:latin typeface="Times New Roman" panose="02020603050405020304" pitchFamily="18" charset="0"/>
              </a:rPr>
              <a:t>Acetaminophen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 Osteoarthritis, chronic lower back pain, migraine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 Can be hepatotoxic at &gt;3-4 grams/day and at lower dosages in patients with chronic alcohol use or liver disease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considerations: May be less effective than treatment with Nonsteroidal Anti-Inflammatory Drugs (NSAIDs)</a:t>
            </a:r>
          </a:p>
          <a:p>
            <a:pPr marL="0" indent="0" algn="l">
              <a:buNone/>
            </a:pPr>
            <a:r>
              <a:rPr lang="en-US" b="0" i="0" dirty="0">
                <a:solidFill>
                  <a:srgbClr val="000000"/>
                </a:solidFill>
                <a:effectLst/>
                <a:latin typeface="Times New Roman" panose="02020603050405020304" pitchFamily="18" charset="0"/>
              </a:rPr>
              <a:t>Selective Cyclooxygenase-2 (COX-2) Selective Inhibitors and NSAIDs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 Localized osteoarthritis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May cause gastrointestinal bleeding or perforation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May increase renal risks with longer use or high dosage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May increase risk of myocardial infarction or stroke with longer use or high dosage</a:t>
            </a:r>
          </a:p>
          <a:p>
            <a:endParaRPr lang="en-US" dirty="0"/>
          </a:p>
        </p:txBody>
      </p:sp>
    </p:spTree>
    <p:extLst>
      <p:ext uri="{BB962C8B-B14F-4D97-AF65-F5344CB8AC3E}">
        <p14:creationId xmlns:p14="http://schemas.microsoft.com/office/powerpoint/2010/main" val="308181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26DA-48CF-41CF-92CB-57DF20050D94}"/>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6DA1AC9E-C6EF-4068-852F-62E31D33731C}"/>
              </a:ext>
            </a:extLst>
          </p:cNvPr>
          <p:cNvSpPr>
            <a:spLocks noGrp="1"/>
          </p:cNvSpPr>
          <p:nvPr>
            <p:ph idx="1"/>
          </p:nvPr>
        </p:nvSpPr>
        <p:spPr/>
        <p:txBody>
          <a:bodyPr/>
          <a:lstStyle/>
          <a:p>
            <a:r>
              <a:rPr lang="en-US" dirty="0"/>
              <a:t>Nancy Romanchek has no real or perceived conflicts of interest that relate to this presentation </a:t>
            </a:r>
          </a:p>
        </p:txBody>
      </p:sp>
    </p:spTree>
    <p:extLst>
      <p:ext uri="{BB962C8B-B14F-4D97-AF65-F5344CB8AC3E}">
        <p14:creationId xmlns:p14="http://schemas.microsoft.com/office/powerpoint/2010/main" val="50673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4BD14-EAB6-4675-95FB-D65B8016DCD4}"/>
              </a:ext>
            </a:extLst>
          </p:cNvPr>
          <p:cNvSpPr>
            <a:spLocks noGrp="1"/>
          </p:cNvSpPr>
          <p:nvPr>
            <p:ph type="title"/>
          </p:nvPr>
        </p:nvSpPr>
        <p:spPr/>
        <p:txBody>
          <a:bodyPr/>
          <a:lstStyle/>
          <a:p>
            <a:r>
              <a:rPr lang="en-US" dirty="0"/>
              <a:t>Select Anticonvulsants</a:t>
            </a:r>
          </a:p>
        </p:txBody>
      </p:sp>
      <p:sp>
        <p:nvSpPr>
          <p:cNvPr id="5" name="Content Placeholder 4">
            <a:extLst>
              <a:ext uri="{FF2B5EF4-FFF2-40B4-BE49-F238E27FC236}">
                <a16:creationId xmlns:a16="http://schemas.microsoft.com/office/drawing/2014/main" id="{9C9A7D0D-C4F1-47EA-8AF8-AF1FB4FD5BC3}"/>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Examples: Pregabalin, gabapentin, and carbamazepine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 Neuropathic pain, including diabetic neuropathy, postherpetic neuralgia, or fibromyalgia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 May cause sedation, dizziness, ataxia, or other side effects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considerations: Select anticonvulsants may have abuse potential</a:t>
            </a:r>
          </a:p>
          <a:p>
            <a:endParaRPr lang="en-US" dirty="0"/>
          </a:p>
        </p:txBody>
      </p:sp>
    </p:spTree>
    <p:extLst>
      <p:ext uri="{BB962C8B-B14F-4D97-AF65-F5344CB8AC3E}">
        <p14:creationId xmlns:p14="http://schemas.microsoft.com/office/powerpoint/2010/main" val="2097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BDAF5-804F-488C-94F7-E7E2816C811F}"/>
              </a:ext>
            </a:extLst>
          </p:cNvPr>
          <p:cNvSpPr>
            <a:spLocks noGrp="1"/>
          </p:cNvSpPr>
          <p:nvPr>
            <p:ph type="title"/>
          </p:nvPr>
        </p:nvSpPr>
        <p:spPr/>
        <p:txBody>
          <a:bodyPr/>
          <a:lstStyle/>
          <a:p>
            <a:r>
              <a:rPr lang="en-US" dirty="0"/>
              <a:t>Select Anti-Depressants </a:t>
            </a:r>
          </a:p>
        </p:txBody>
      </p:sp>
      <p:sp>
        <p:nvSpPr>
          <p:cNvPr id="5" name="Content Placeholder 4">
            <a:extLst>
              <a:ext uri="{FF2B5EF4-FFF2-40B4-BE49-F238E27FC236}">
                <a16:creationId xmlns:a16="http://schemas.microsoft.com/office/drawing/2014/main" id="{1E09E170-5A63-47C5-A582-890E3CCBB60E}"/>
              </a:ext>
            </a:extLst>
          </p:cNvPr>
          <p:cNvSpPr>
            <a:spLocks noGrp="1"/>
          </p:cNvSpPr>
          <p:nvPr>
            <p:ph idx="1"/>
          </p:nvPr>
        </p:nvSpPr>
        <p:spPr/>
        <p:txBody>
          <a:bodyPr>
            <a:normAutofit fontScale="55000" lnSpcReduction="20000"/>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Examples: Tricyclics (TCAs) and Serotonin and Norepinephrine Reuptake Inhibitors (SNRIs)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 Neuropathic pain (diabetic neuropathy, postherpetic neuralgia, or fibromyalgia), migraine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TCAs are relatively contraindicated in severe cardiac disease, particularly in conduction disturbances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TCAs have anticholinergic properties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considerations: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TCAs and SNRIs provide </a:t>
            </a:r>
            <a:r>
              <a:rPr lang="en-US" b="0" i="0" dirty="0" err="1">
                <a:solidFill>
                  <a:srgbClr val="000000"/>
                </a:solidFill>
                <a:effectLst/>
                <a:latin typeface="Times New Roman" panose="02020603050405020304" pitchFamily="18" charset="0"/>
              </a:rPr>
              <a:t>provide</a:t>
            </a:r>
            <a:r>
              <a:rPr lang="en-US" b="0" i="0" dirty="0">
                <a:solidFill>
                  <a:srgbClr val="000000"/>
                </a:solidFill>
                <a:effectLst/>
                <a:latin typeface="Times New Roman" panose="02020603050405020304" pitchFamily="18" charset="0"/>
              </a:rPr>
              <a:t> effective analgesia for neuropathic pain conditions including diabetic neuropathy and postherpetic neuralgia in patients with or without depression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SNRIs are often better tolerated than TCAs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Duloxetine is effective at reducing pain in diabetic peripheral neuropathy pain and fibromyalgia at 60 and 120 mg daily dosages (Lunn et al. 2014)</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Start TCAs at lower dosages, titrate as needed and as tolerated</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Some studies have demonstrated a moderate improvement in chronic low back pain with tricyclic or tetracyclic antidepressants (</a:t>
            </a:r>
            <a:r>
              <a:rPr lang="en-US" b="0" i="0" dirty="0" err="1">
                <a:solidFill>
                  <a:srgbClr val="000000"/>
                </a:solidFill>
                <a:effectLst/>
                <a:latin typeface="Times New Roman" panose="02020603050405020304" pitchFamily="18" charset="0"/>
              </a:rPr>
              <a:t>Staiger</a:t>
            </a:r>
            <a:r>
              <a:rPr lang="en-US" b="0" i="0" dirty="0">
                <a:solidFill>
                  <a:srgbClr val="000000"/>
                </a:solidFill>
                <a:effectLst/>
                <a:latin typeface="Times New Roman" panose="02020603050405020304" pitchFamily="18" charset="0"/>
              </a:rPr>
              <a:t> et al. 2011)</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Consider dosing TCAs at bedtime due to their sedating effects</a:t>
            </a:r>
          </a:p>
          <a:p>
            <a:endParaRPr lang="en-US" dirty="0"/>
          </a:p>
        </p:txBody>
      </p:sp>
    </p:spTree>
    <p:extLst>
      <p:ext uri="{BB962C8B-B14F-4D97-AF65-F5344CB8AC3E}">
        <p14:creationId xmlns:p14="http://schemas.microsoft.com/office/powerpoint/2010/main" val="251950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8111-7046-464F-A7DD-783FACE26F04}"/>
              </a:ext>
            </a:extLst>
          </p:cNvPr>
          <p:cNvSpPr>
            <a:spLocks noGrp="1"/>
          </p:cNvSpPr>
          <p:nvPr>
            <p:ph type="title"/>
          </p:nvPr>
        </p:nvSpPr>
        <p:spPr/>
        <p:txBody>
          <a:bodyPr/>
          <a:lstStyle/>
          <a:p>
            <a:r>
              <a:rPr lang="en-US" dirty="0"/>
              <a:t>Topical Agents</a:t>
            </a:r>
          </a:p>
        </p:txBody>
      </p:sp>
      <p:sp>
        <p:nvSpPr>
          <p:cNvPr id="3" name="Content Placeholder 2">
            <a:extLst>
              <a:ext uri="{FF2B5EF4-FFF2-40B4-BE49-F238E27FC236}">
                <a16:creationId xmlns:a16="http://schemas.microsoft.com/office/drawing/2014/main" id="{D5CA259D-3FDD-4560-8BC5-18D04FD9C8F3}"/>
              </a:ext>
            </a:extLst>
          </p:cNvPr>
          <p:cNvSpPr>
            <a:spLocks noGrp="1"/>
          </p:cNvSpPr>
          <p:nvPr>
            <p:ph idx="1"/>
          </p:nvPr>
        </p:nvSpPr>
        <p:spPr/>
        <p:txBody>
          <a:bodyPr>
            <a:normAutofit fontScale="62500" lnSpcReduction="20000"/>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Examples: Tricyclics (TCAs) and Serotonin and Norepinephrine Reuptake Inhibitors (SNRIs)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Examples: Lidocaine, Capsaicin, Topical NSAIDs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 Localized neuropathic pain, osteoarthritis, and other localized musculoskeletal pain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Initial flare or burning sensation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Irritation of mucous membranes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considerations: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Can use topical agents as alternative first-line treatments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Can be safer than systemic medications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Some guidelines recommend topical NSAIDs for localized osteoarthritis pain over oral NSAIDs in patients over 75 years of age to minimize systemic effects and avoid systemic risks of oral NSAIDs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Topical lidocaine can be used for localized neuropathic pain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Topical capsaicin can be used for musculoskeletal and neuropathic pain</a:t>
            </a:r>
          </a:p>
          <a:p>
            <a:endParaRPr lang="en-US" dirty="0"/>
          </a:p>
        </p:txBody>
      </p:sp>
    </p:spTree>
    <p:extLst>
      <p:ext uri="{BB962C8B-B14F-4D97-AF65-F5344CB8AC3E}">
        <p14:creationId xmlns:p14="http://schemas.microsoft.com/office/powerpoint/2010/main" val="378066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7C74-EDE8-43E7-B499-D7D9E0F9A1BD}"/>
              </a:ext>
            </a:extLst>
          </p:cNvPr>
          <p:cNvSpPr>
            <a:spLocks noGrp="1"/>
          </p:cNvSpPr>
          <p:nvPr>
            <p:ph type="title"/>
          </p:nvPr>
        </p:nvSpPr>
        <p:spPr/>
        <p:txBody>
          <a:bodyPr/>
          <a:lstStyle/>
          <a:p>
            <a:r>
              <a:rPr lang="en-US" dirty="0"/>
              <a:t>Interventional Approaches</a:t>
            </a:r>
          </a:p>
        </p:txBody>
      </p:sp>
      <p:sp>
        <p:nvSpPr>
          <p:cNvPr id="3" name="Content Placeholder 2">
            <a:extLst>
              <a:ext uri="{FF2B5EF4-FFF2-40B4-BE49-F238E27FC236}">
                <a16:creationId xmlns:a16="http://schemas.microsoft.com/office/drawing/2014/main" id="{A5E13773-2220-4794-B755-2708336964E9}"/>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Examples: Epidural or intraarticular glucocorticoid injections, arthrocentesis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Inflammatory </a:t>
            </a:r>
            <a:r>
              <a:rPr lang="en-US" b="0" i="0" dirty="0" err="1">
                <a:solidFill>
                  <a:srgbClr val="000000"/>
                </a:solidFill>
                <a:effectLst/>
                <a:latin typeface="Times New Roman" panose="02020603050405020304" pitchFamily="18" charset="0"/>
              </a:rPr>
              <a:t>arthritides</a:t>
            </a:r>
            <a:r>
              <a:rPr lang="en-US" b="0" i="0" dirty="0">
                <a:solidFill>
                  <a:srgbClr val="000000"/>
                </a:solidFill>
                <a:effectLst/>
                <a:latin typeface="Times New Roman" panose="02020603050405020304" pitchFamily="18" charset="0"/>
              </a:rPr>
              <a:t> such as rheumatoid arthritis, osteoarthritis, rotator cuff disease, some radiculopathies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Harms and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Epidural injections can be associated with rare but serious adverse events, including loss of vision, stroke, paralysis, and death</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Can also cause articular cartilage changes in osteoarthritis, joint infection, and sepsis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considerations: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Can improve short-term pain and function, but these benefits may not be sustained for long periods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Removal of an effusion via arthrocentesis may be indicated prior to steroid injection</a:t>
            </a:r>
          </a:p>
          <a:p>
            <a:endParaRPr lang="en-US" dirty="0"/>
          </a:p>
        </p:txBody>
      </p:sp>
    </p:spTree>
    <p:extLst>
      <p:ext uri="{BB962C8B-B14F-4D97-AF65-F5344CB8AC3E}">
        <p14:creationId xmlns:p14="http://schemas.microsoft.com/office/powerpoint/2010/main" val="8298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77886-437F-4858-B41F-C4DE92F0C72A}"/>
              </a:ext>
            </a:extLst>
          </p:cNvPr>
          <p:cNvSpPr>
            <a:spLocks noGrp="1"/>
          </p:cNvSpPr>
          <p:nvPr>
            <p:ph type="title"/>
          </p:nvPr>
        </p:nvSpPr>
        <p:spPr/>
        <p:txBody>
          <a:bodyPr/>
          <a:lstStyle/>
          <a:p>
            <a:r>
              <a:rPr lang="en-US" dirty="0"/>
              <a:t>Nonpharmacologic Treatment Options</a:t>
            </a:r>
          </a:p>
        </p:txBody>
      </p:sp>
      <p:sp>
        <p:nvSpPr>
          <p:cNvPr id="5" name="Content Placeholder 4">
            <a:extLst>
              <a:ext uri="{FF2B5EF4-FFF2-40B4-BE49-F238E27FC236}">
                <a16:creationId xmlns:a16="http://schemas.microsoft.com/office/drawing/2014/main" id="{59E6834C-6B2C-473C-A455-0DEE73F92B1D}"/>
              </a:ext>
            </a:extLst>
          </p:cNvPr>
          <p:cNvSpPr>
            <a:spLocks noGrp="1"/>
          </p:cNvSpPr>
          <p:nvPr>
            <p:ph idx="1"/>
          </p:nvPr>
        </p:nvSpPr>
        <p:spPr/>
        <p:txBody>
          <a:bodyPr>
            <a:normAutofit fontScale="62500" lnSpcReduction="20000"/>
          </a:bodyPr>
          <a:lstStyle/>
          <a:p>
            <a:pPr marL="0" indent="0" algn="l">
              <a:buNone/>
            </a:pPr>
            <a:r>
              <a:rPr lang="en-US" b="1" i="0" dirty="0">
                <a:solidFill>
                  <a:srgbClr val="000000"/>
                </a:solidFill>
                <a:effectLst/>
                <a:latin typeface="Times New Roman" panose="02020603050405020304" pitchFamily="18" charset="0"/>
              </a:rPr>
              <a:t>Exercise Therapy</a:t>
            </a:r>
          </a:p>
          <a:p>
            <a:pPr algn="l"/>
            <a:r>
              <a:rPr lang="en-US" b="0" i="0" dirty="0">
                <a:solidFill>
                  <a:srgbClr val="000000"/>
                </a:solidFill>
                <a:effectLst/>
                <a:latin typeface="Times New Roman" panose="02020603050405020304" pitchFamily="18" charset="0"/>
              </a:rPr>
              <a:t>Treatment Description</a:t>
            </a:r>
          </a:p>
          <a:p>
            <a:pPr algn="l"/>
            <a:r>
              <a:rPr lang="en-US" b="0" i="0" dirty="0">
                <a:solidFill>
                  <a:srgbClr val="000000"/>
                </a:solidFill>
                <a:effectLst/>
                <a:latin typeface="Times New Roman" panose="02020603050405020304" pitchFamily="18" charset="0"/>
              </a:rPr>
              <a:t>Exercise therapy (e.g., walking, swimming, yoga, free weights, etc.) encourages active patient participation in the care plan and provides the opportunity to address the effects of pain in the patient's life. Exercise therapy can address posture, weakness, or repetitive motions that contribute to musculoskeletal pain; reduce lower back pain; improve fibromyalgia symptoms; and reduce hip and knee osteoarthritis pain. Exercise therapy can also be used as a preventative treatment for migraine.</a:t>
            </a:r>
          </a:p>
          <a:p>
            <a:pPr algn="l"/>
            <a:r>
              <a:rPr lang="en-US" b="0" i="0" dirty="0">
                <a:solidFill>
                  <a:srgbClr val="000000"/>
                </a:solidFill>
                <a:effectLst/>
                <a:latin typeface="Times New Roman" panose="02020603050405020304" pitchFamily="18" charset="0"/>
              </a:rPr>
              <a:t>Key Findings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Can reduce pain and improve function immediately after exercise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Improves global well-being and physical function</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Treatment effects can be sustained for at least 3-6 months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Effectiveness is greater in populations visiting a health care provider compared with the general population</a:t>
            </a:r>
          </a:p>
          <a:p>
            <a:pPr algn="l"/>
            <a:r>
              <a:rPr lang="en-US" b="0" i="0" dirty="0">
                <a:solidFill>
                  <a:srgbClr val="000000"/>
                </a:solidFill>
                <a:effectLst/>
                <a:latin typeface="Times New Roman" panose="02020603050405020304" pitchFamily="18" charset="0"/>
              </a:rPr>
              <a:t>Associated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May depend on patient's existing conditions</a:t>
            </a:r>
          </a:p>
          <a:p>
            <a:endParaRPr lang="en-US" dirty="0"/>
          </a:p>
        </p:txBody>
      </p:sp>
    </p:spTree>
    <p:extLst>
      <p:ext uri="{BB962C8B-B14F-4D97-AF65-F5344CB8AC3E}">
        <p14:creationId xmlns:p14="http://schemas.microsoft.com/office/powerpoint/2010/main" val="12394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D75DA-FE86-4F11-B3B5-E4FED90BD0D5}"/>
              </a:ext>
            </a:extLst>
          </p:cNvPr>
          <p:cNvSpPr>
            <a:spLocks noGrp="1"/>
          </p:cNvSpPr>
          <p:nvPr>
            <p:ph type="title"/>
          </p:nvPr>
        </p:nvSpPr>
        <p:spPr/>
        <p:txBody>
          <a:bodyPr/>
          <a:lstStyle/>
          <a:p>
            <a:r>
              <a:rPr lang="en-US" dirty="0"/>
              <a:t>Cognitive Behavioral Therapy (CBT)</a:t>
            </a:r>
          </a:p>
        </p:txBody>
      </p:sp>
      <p:sp>
        <p:nvSpPr>
          <p:cNvPr id="5" name="Content Placeholder 4">
            <a:extLst>
              <a:ext uri="{FF2B5EF4-FFF2-40B4-BE49-F238E27FC236}">
                <a16:creationId xmlns:a16="http://schemas.microsoft.com/office/drawing/2014/main" id="{F4705CF5-DCE9-4999-8426-FDF0375E7A6F}"/>
              </a:ext>
            </a:extLst>
          </p:cNvPr>
          <p:cNvSpPr>
            <a:spLocks noGrp="1"/>
          </p:cNvSpPr>
          <p:nvPr>
            <p:ph idx="1"/>
          </p:nvPr>
        </p:nvSpPr>
        <p:spPr/>
        <p:txBody>
          <a:bodyPr>
            <a:normAutofit fontScale="92500" lnSpcReduction="20000"/>
          </a:bodyPr>
          <a:lstStyle/>
          <a:p>
            <a:pPr algn="l"/>
            <a:r>
              <a:rPr lang="en-US" b="0" i="0" dirty="0">
                <a:solidFill>
                  <a:srgbClr val="000000"/>
                </a:solidFill>
                <a:effectLst/>
                <a:latin typeface="Times New Roman" panose="02020603050405020304" pitchFamily="18" charset="0"/>
              </a:rPr>
              <a:t>Treatment Description</a:t>
            </a:r>
          </a:p>
          <a:p>
            <a:pPr algn="l"/>
            <a:r>
              <a:rPr lang="en-US" b="0" i="0" dirty="0">
                <a:solidFill>
                  <a:srgbClr val="000000"/>
                </a:solidFill>
                <a:effectLst/>
                <a:latin typeface="Times New Roman" panose="02020603050405020304" pitchFamily="18" charset="0"/>
              </a:rPr>
              <a:t>CBT addresses psychosocial contributors to pain, including fear, avoidance, distress, and anxiety, and helps improve patient function. CBT trains patients in behavioral techniques to help modify situational factors and cognitive processes exacerbating pain. CBT engages patients to be active, teaches relaxation techniques, supports patient coping strategies, and often includes support groups, professional counseling, or other self-help programs.</a:t>
            </a:r>
          </a:p>
          <a:p>
            <a:pPr algn="l"/>
            <a:r>
              <a:rPr lang="en-US" b="0" i="0" dirty="0">
                <a:solidFill>
                  <a:srgbClr val="000000"/>
                </a:solidFill>
                <a:effectLst/>
                <a:latin typeface="Times New Roman" panose="02020603050405020304" pitchFamily="18" charset="0"/>
              </a:rPr>
              <a:t>Key Findings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Has small to moderate positive effect on pain, disability, mood, and catastrophic thinking immediately after treatment when compared with usual treatments or deferred CBT</a:t>
            </a:r>
          </a:p>
          <a:p>
            <a:pPr algn="l"/>
            <a:r>
              <a:rPr lang="en-US" b="0" i="0" dirty="0">
                <a:solidFill>
                  <a:srgbClr val="000000"/>
                </a:solidFill>
                <a:effectLst/>
                <a:latin typeface="Times New Roman" panose="02020603050405020304" pitchFamily="18" charset="0"/>
              </a:rPr>
              <a:t>Associated Risks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None</a:t>
            </a:r>
          </a:p>
          <a:p>
            <a:endParaRPr lang="en-US" dirty="0"/>
          </a:p>
        </p:txBody>
      </p:sp>
    </p:spTree>
    <p:extLst>
      <p:ext uri="{BB962C8B-B14F-4D97-AF65-F5344CB8AC3E}">
        <p14:creationId xmlns:p14="http://schemas.microsoft.com/office/powerpoint/2010/main" val="57754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2A5A9E-E82C-4C23-80B2-6543DCB14217}"/>
              </a:ext>
            </a:extLst>
          </p:cNvPr>
          <p:cNvSpPr>
            <a:spLocks noGrp="1"/>
          </p:cNvSpPr>
          <p:nvPr>
            <p:ph type="title"/>
          </p:nvPr>
        </p:nvSpPr>
        <p:spPr/>
        <p:txBody>
          <a:bodyPr>
            <a:normAutofit/>
          </a:bodyPr>
          <a:lstStyle/>
          <a:p>
            <a:r>
              <a:rPr lang="en-US" dirty="0"/>
              <a:t>Multimodal Approach and Multidisciplinary Therapies</a:t>
            </a:r>
          </a:p>
        </p:txBody>
      </p:sp>
      <p:sp>
        <p:nvSpPr>
          <p:cNvPr id="5" name="Content Placeholder 4">
            <a:extLst>
              <a:ext uri="{FF2B5EF4-FFF2-40B4-BE49-F238E27FC236}">
                <a16:creationId xmlns:a16="http://schemas.microsoft.com/office/drawing/2014/main" id="{E93D9D66-2E40-4B9C-9966-C7B8CBD406A4}"/>
              </a:ext>
            </a:extLst>
          </p:cNvPr>
          <p:cNvSpPr>
            <a:spLocks noGrp="1"/>
          </p:cNvSpPr>
          <p:nvPr>
            <p:ph idx="1"/>
          </p:nvPr>
        </p:nvSpPr>
        <p:spPr/>
        <p:txBody>
          <a:bodyPr>
            <a:normAutofit fontScale="62500" lnSpcReduction="20000"/>
          </a:bodyPr>
          <a:lstStyle/>
          <a:p>
            <a:pPr algn="l"/>
            <a:r>
              <a:rPr lang="en-US" b="0" i="0" dirty="0">
                <a:solidFill>
                  <a:srgbClr val="000000"/>
                </a:solidFill>
                <a:effectLst/>
                <a:latin typeface="Times New Roman" panose="02020603050405020304" pitchFamily="18" charset="0"/>
              </a:rPr>
              <a:t>Multimodal and multidisciplinary therapies combine exercise and related therapies with psychologically-based approaches. These strategies can reduce long-term pain and disability compared with single-modality care and compared with physical treatments (e.g., exercise) alone.</a:t>
            </a:r>
          </a:p>
          <a:p>
            <a:pPr algn="l"/>
            <a:r>
              <a:rPr lang="en-US" b="0" i="0" dirty="0">
                <a:solidFill>
                  <a:srgbClr val="000000"/>
                </a:solidFill>
                <a:effectLst/>
                <a:latin typeface="Times New Roman" panose="02020603050405020304" pitchFamily="18" charset="0"/>
              </a:rPr>
              <a:t>These therapies involve coordination of medical, psychological, and social aspects of care and should also be considered for patients not responding to single-modality therapy or those having several functional deficits.</a:t>
            </a:r>
          </a:p>
          <a:p>
            <a:pPr algn="l"/>
            <a:r>
              <a:rPr lang="en-US" b="0" i="0" dirty="0">
                <a:solidFill>
                  <a:srgbClr val="000000"/>
                </a:solidFill>
                <a:effectLst/>
                <a:latin typeface="Times New Roman" panose="02020603050405020304" pitchFamily="18" charset="0"/>
              </a:rPr>
              <a:t>If opioids are used, nonopioid medication and nonpharmacologic treatment should also be prescribed as appropriate. Treatment combinations should be tailored depending on patient needs, cost, and convenience. Multimodal and multidisciplinary therapies, however, are not always available or reimbursed by insurance and can be time-consuming and costly for patients.</a:t>
            </a:r>
          </a:p>
          <a:p>
            <a:pPr algn="l"/>
            <a:r>
              <a:rPr lang="en-US" b="0" i="0" dirty="0">
                <a:solidFill>
                  <a:srgbClr val="000000"/>
                </a:solidFill>
                <a:effectLst/>
                <a:latin typeface="Times New Roman" panose="02020603050405020304" pitchFamily="18" charset="0"/>
              </a:rPr>
              <a:t>Multimodal and multidisciplinary therapies combine exercise and related therapies with psychologically-based approaches. These strategies can reduce long-term pain and disability compared with single-modality care and compared with physical treatments (e.g., exercise) alone.</a:t>
            </a:r>
          </a:p>
          <a:p>
            <a:pPr algn="l"/>
            <a:r>
              <a:rPr lang="en-US" b="0" i="0" dirty="0">
                <a:solidFill>
                  <a:srgbClr val="000000"/>
                </a:solidFill>
                <a:effectLst/>
                <a:latin typeface="Times New Roman" panose="02020603050405020304" pitchFamily="18" charset="0"/>
              </a:rPr>
              <a:t>These therapies involve coordination of medical, psychological, and social aspects of care and should also be considered for patients not responding to single-modality therapy or those having several functional deficits.</a:t>
            </a:r>
          </a:p>
          <a:p>
            <a:pPr algn="l"/>
            <a:r>
              <a:rPr lang="en-US" b="0" i="0" dirty="0">
                <a:solidFill>
                  <a:srgbClr val="000000"/>
                </a:solidFill>
                <a:effectLst/>
                <a:latin typeface="Times New Roman" panose="02020603050405020304" pitchFamily="18" charset="0"/>
              </a:rPr>
              <a:t>If opioids are used, nonopioid medication and nonpharmacologic treatment should also be prescribed as appropriate. Treatment combinations should be tailored depending on patient needs, cost, and convenience. Multimodal and multidisciplinary therapies, however, are not always available or reimbursed by insurance and can be time-consuming and costly for patients.</a:t>
            </a:r>
          </a:p>
          <a:p>
            <a:endParaRPr lang="en-US" dirty="0"/>
          </a:p>
        </p:txBody>
      </p:sp>
    </p:spTree>
    <p:extLst>
      <p:ext uri="{BB962C8B-B14F-4D97-AF65-F5344CB8AC3E}">
        <p14:creationId xmlns:p14="http://schemas.microsoft.com/office/powerpoint/2010/main" val="37532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EAEE-3CFA-4875-946D-F2800DB7578B}"/>
              </a:ext>
            </a:extLst>
          </p:cNvPr>
          <p:cNvSpPr>
            <a:spLocks noGrp="1"/>
          </p:cNvSpPr>
          <p:nvPr>
            <p:ph type="title"/>
          </p:nvPr>
        </p:nvSpPr>
        <p:spPr/>
        <p:txBody>
          <a:bodyPr/>
          <a:lstStyle/>
          <a:p>
            <a:pPr algn="ctr"/>
            <a:r>
              <a:rPr lang="en-US" dirty="0"/>
              <a:t>Nonpharmacological Therapies Improve Sleep, Coping and Relaxation</a:t>
            </a:r>
          </a:p>
        </p:txBody>
      </p:sp>
      <p:sp>
        <p:nvSpPr>
          <p:cNvPr id="3" name="Content Placeholder 2">
            <a:extLst>
              <a:ext uri="{FF2B5EF4-FFF2-40B4-BE49-F238E27FC236}">
                <a16:creationId xmlns:a16="http://schemas.microsoft.com/office/drawing/2014/main" id="{43205725-9EAB-4332-9F54-7958D0C53E53}"/>
              </a:ext>
            </a:extLst>
          </p:cNvPr>
          <p:cNvSpPr>
            <a:spLocks noGrp="1"/>
          </p:cNvSpPr>
          <p:nvPr>
            <p:ph sz="half" idx="1"/>
          </p:nvPr>
        </p:nvSpPr>
        <p:spPr/>
        <p:txBody>
          <a:bodyPr/>
          <a:lstStyle/>
          <a:p>
            <a:r>
              <a:rPr lang="en-US" dirty="0"/>
              <a:t>Relaxation</a:t>
            </a:r>
          </a:p>
          <a:p>
            <a:r>
              <a:rPr lang="en-US" dirty="0"/>
              <a:t>Guided Imagery</a:t>
            </a:r>
          </a:p>
          <a:p>
            <a:r>
              <a:rPr lang="en-US" dirty="0"/>
              <a:t>Music</a:t>
            </a:r>
          </a:p>
          <a:p>
            <a:r>
              <a:rPr lang="en-US" dirty="0"/>
              <a:t>Prayer</a:t>
            </a:r>
          </a:p>
          <a:p>
            <a:r>
              <a:rPr lang="en-US" dirty="0"/>
              <a:t>Reframing</a:t>
            </a:r>
          </a:p>
        </p:txBody>
      </p:sp>
      <p:pic>
        <p:nvPicPr>
          <p:cNvPr id="5" name="Content Placeholder 4">
            <a:extLst>
              <a:ext uri="{FF2B5EF4-FFF2-40B4-BE49-F238E27FC236}">
                <a16:creationId xmlns:a16="http://schemas.microsoft.com/office/drawing/2014/main" id="{A2A75475-C778-4172-9549-4A453A79780A}"/>
              </a:ext>
            </a:extLst>
          </p:cNvPr>
          <p:cNvPicPr>
            <a:picLocks noGrp="1" noChangeAspect="1"/>
          </p:cNvPicPr>
          <p:nvPr>
            <p:ph sz="half" idx="2"/>
          </p:nvPr>
        </p:nvPicPr>
        <p:blipFill>
          <a:blip r:embed="rId2"/>
          <a:stretch>
            <a:fillRect/>
          </a:stretch>
        </p:blipFill>
        <p:spPr>
          <a:xfrm>
            <a:off x="6202363" y="1760465"/>
            <a:ext cx="4699000" cy="4327670"/>
          </a:xfrm>
          <a:prstGeom prst="rect">
            <a:avLst/>
          </a:prstGeom>
        </p:spPr>
      </p:pic>
    </p:spTree>
    <p:extLst>
      <p:ext uri="{BB962C8B-B14F-4D97-AF65-F5344CB8AC3E}">
        <p14:creationId xmlns:p14="http://schemas.microsoft.com/office/powerpoint/2010/main" val="7828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D942-18B5-4AB6-A830-7DE2296AF17A}"/>
              </a:ext>
            </a:extLst>
          </p:cNvPr>
          <p:cNvSpPr>
            <a:spLocks noGrp="1"/>
          </p:cNvSpPr>
          <p:nvPr>
            <p:ph type="title"/>
          </p:nvPr>
        </p:nvSpPr>
        <p:spPr/>
        <p:txBody>
          <a:bodyPr/>
          <a:lstStyle/>
          <a:p>
            <a:r>
              <a:rPr lang="en-US" dirty="0"/>
              <a:t>Physical Measures Have been Shown to Promote Relaxation and to Relieve Pain </a:t>
            </a:r>
          </a:p>
        </p:txBody>
      </p:sp>
      <p:sp>
        <p:nvSpPr>
          <p:cNvPr id="3" name="Content Placeholder 2">
            <a:extLst>
              <a:ext uri="{FF2B5EF4-FFF2-40B4-BE49-F238E27FC236}">
                <a16:creationId xmlns:a16="http://schemas.microsoft.com/office/drawing/2014/main" id="{0D7CB02B-32A8-4D5B-BF2E-E5FBC9B86812}"/>
              </a:ext>
            </a:extLst>
          </p:cNvPr>
          <p:cNvSpPr>
            <a:spLocks noGrp="1"/>
          </p:cNvSpPr>
          <p:nvPr>
            <p:ph sz="half" idx="1"/>
          </p:nvPr>
        </p:nvSpPr>
        <p:spPr/>
        <p:txBody>
          <a:bodyPr/>
          <a:lstStyle/>
          <a:p>
            <a:r>
              <a:rPr lang="en-US" dirty="0"/>
              <a:t>Massage</a:t>
            </a:r>
          </a:p>
          <a:p>
            <a:r>
              <a:rPr lang="en-US" dirty="0"/>
              <a:t>Reflexology</a:t>
            </a:r>
          </a:p>
          <a:p>
            <a:r>
              <a:rPr lang="en-US" dirty="0"/>
              <a:t>Heat</a:t>
            </a:r>
          </a:p>
          <a:p>
            <a:r>
              <a:rPr lang="en-US" dirty="0"/>
              <a:t>Chiropractic</a:t>
            </a:r>
          </a:p>
        </p:txBody>
      </p:sp>
      <p:pic>
        <p:nvPicPr>
          <p:cNvPr id="5" name="Content Placeholder 4">
            <a:extLst>
              <a:ext uri="{FF2B5EF4-FFF2-40B4-BE49-F238E27FC236}">
                <a16:creationId xmlns:a16="http://schemas.microsoft.com/office/drawing/2014/main" id="{897B9FB4-C900-4AE8-ABDD-B663A33E1F9C}"/>
              </a:ext>
            </a:extLst>
          </p:cNvPr>
          <p:cNvPicPr>
            <a:picLocks noGrp="1" noChangeAspect="1"/>
          </p:cNvPicPr>
          <p:nvPr>
            <p:ph sz="half" idx="2"/>
          </p:nvPr>
        </p:nvPicPr>
        <p:blipFill>
          <a:blip r:embed="rId2"/>
          <a:stretch>
            <a:fillRect/>
          </a:stretch>
        </p:blipFill>
        <p:spPr>
          <a:xfrm>
            <a:off x="6202363" y="2471271"/>
            <a:ext cx="4699000" cy="2906058"/>
          </a:xfrm>
          <a:prstGeom prst="rect">
            <a:avLst/>
          </a:prstGeom>
        </p:spPr>
      </p:pic>
    </p:spTree>
    <p:extLst>
      <p:ext uri="{BB962C8B-B14F-4D97-AF65-F5344CB8AC3E}">
        <p14:creationId xmlns:p14="http://schemas.microsoft.com/office/powerpoint/2010/main" val="24810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C591-3094-4894-9B9A-4EB51241A605}"/>
              </a:ext>
            </a:extLst>
          </p:cNvPr>
          <p:cNvSpPr>
            <a:spLocks noGrp="1"/>
          </p:cNvSpPr>
          <p:nvPr>
            <p:ph type="title"/>
          </p:nvPr>
        </p:nvSpPr>
        <p:spPr>
          <a:xfrm>
            <a:off x="1293813" y="381000"/>
            <a:ext cx="9601200" cy="1143000"/>
          </a:xfrm>
        </p:spPr>
        <p:txBody>
          <a:bodyPr anchor="b">
            <a:normAutofit/>
          </a:bodyPr>
          <a:lstStyle/>
          <a:p>
            <a:r>
              <a:rPr lang="en-US" dirty="0"/>
              <a:t>Conclusion </a:t>
            </a:r>
          </a:p>
        </p:txBody>
      </p:sp>
      <p:pic>
        <p:nvPicPr>
          <p:cNvPr id="5" name="Content Placeholder 4">
            <a:extLst>
              <a:ext uri="{FF2B5EF4-FFF2-40B4-BE49-F238E27FC236}">
                <a16:creationId xmlns:a16="http://schemas.microsoft.com/office/drawing/2014/main" id="{080AC326-8483-4EF7-8775-7EEE11B53904}"/>
              </a:ext>
            </a:extLst>
          </p:cNvPr>
          <p:cNvPicPr>
            <a:picLocks noGrp="1" noChangeAspect="1"/>
          </p:cNvPicPr>
          <p:nvPr>
            <p:ph sz="half" idx="1"/>
          </p:nvPr>
        </p:nvPicPr>
        <p:blipFill>
          <a:blip r:embed="rId2"/>
          <a:stretch>
            <a:fillRect/>
          </a:stretch>
        </p:blipFill>
        <p:spPr>
          <a:xfrm>
            <a:off x="1293812" y="2014919"/>
            <a:ext cx="4700016" cy="3818762"/>
          </a:xfrm>
          <a:prstGeom prst="rect">
            <a:avLst/>
          </a:prstGeom>
          <a:noFill/>
        </p:spPr>
      </p:pic>
      <p:sp>
        <p:nvSpPr>
          <p:cNvPr id="3" name="Content Placeholder 2">
            <a:extLst>
              <a:ext uri="{FF2B5EF4-FFF2-40B4-BE49-F238E27FC236}">
                <a16:creationId xmlns:a16="http://schemas.microsoft.com/office/drawing/2014/main" id="{FB1FAB81-CAE7-4640-B503-E1259F21510E}"/>
              </a:ext>
            </a:extLst>
          </p:cNvPr>
          <p:cNvSpPr>
            <a:spLocks noGrp="1"/>
          </p:cNvSpPr>
          <p:nvPr>
            <p:ph sz="half" idx="2"/>
          </p:nvPr>
        </p:nvSpPr>
        <p:spPr>
          <a:xfrm>
            <a:off x="6202035" y="1676401"/>
            <a:ext cx="4700016" cy="4495800"/>
          </a:xfrm>
        </p:spPr>
        <p:txBody>
          <a:bodyPr>
            <a:normAutofit/>
          </a:bodyPr>
          <a:lstStyle/>
          <a:p>
            <a:r>
              <a:rPr lang="en-US"/>
              <a:t>The staff and Nurses in particular, of Free and Charitable Clinics are well positioned to address the pain of our marginalized patients.</a:t>
            </a:r>
          </a:p>
          <a:p>
            <a:r>
              <a:rPr lang="en-US"/>
              <a:t>Applying a whole-person, Palliative Care Approach to Pain Management includes  working with the patient to improve their quality of life. </a:t>
            </a:r>
          </a:p>
          <a:p>
            <a:endParaRPr lang="en-US" dirty="0"/>
          </a:p>
        </p:txBody>
      </p:sp>
    </p:spTree>
    <p:extLst>
      <p:ext uri="{BB962C8B-B14F-4D97-AF65-F5344CB8AC3E}">
        <p14:creationId xmlns:p14="http://schemas.microsoft.com/office/powerpoint/2010/main" val="123164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FB5C-F76E-432A-ACD6-886168D38E57}"/>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1BB8530-8B39-42E0-915F-ECF07C2FC90E}"/>
              </a:ext>
            </a:extLst>
          </p:cNvPr>
          <p:cNvSpPr>
            <a:spLocks noGrp="1"/>
          </p:cNvSpPr>
          <p:nvPr>
            <p:ph idx="1"/>
          </p:nvPr>
        </p:nvSpPr>
        <p:spPr/>
        <p:txBody>
          <a:bodyPr/>
          <a:lstStyle/>
          <a:p>
            <a:r>
              <a:rPr lang="en-US" dirty="0"/>
              <a:t>Explore How staff of Free and Charitable Clinics May Assist Their  Patients in Safely Managing Their Pain</a:t>
            </a:r>
          </a:p>
          <a:p>
            <a:r>
              <a:rPr lang="en-US" dirty="0"/>
              <a:t>Explore The Palliative Care Approach to Pain Management</a:t>
            </a:r>
          </a:p>
        </p:txBody>
      </p:sp>
    </p:spTree>
    <p:extLst>
      <p:ext uri="{BB962C8B-B14F-4D97-AF65-F5344CB8AC3E}">
        <p14:creationId xmlns:p14="http://schemas.microsoft.com/office/powerpoint/2010/main" val="32446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7DD4-06F1-4724-BD68-B4E51E6CDB2D}"/>
              </a:ext>
            </a:extLst>
          </p:cNvPr>
          <p:cNvSpPr>
            <a:spLocks noGrp="1"/>
          </p:cNvSpPr>
          <p:nvPr>
            <p:ph type="title"/>
          </p:nvPr>
        </p:nvSpPr>
        <p:spPr/>
        <p:txBody>
          <a:bodyPr/>
          <a:lstStyle/>
          <a:p>
            <a:r>
              <a:rPr lang="en-US" dirty="0"/>
              <a:t>References </a:t>
            </a:r>
          </a:p>
        </p:txBody>
      </p:sp>
      <p:sp>
        <p:nvSpPr>
          <p:cNvPr id="5" name="Content Placeholder 4">
            <a:extLst>
              <a:ext uri="{FF2B5EF4-FFF2-40B4-BE49-F238E27FC236}">
                <a16:creationId xmlns:a16="http://schemas.microsoft.com/office/drawing/2014/main" id="{62A986F7-E8A8-47DE-89BC-DB5B71ADFD62}"/>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CDC. (2016). Module 2: Treating Chronic Pain without Opioids. Retrieved from https://www.cdc.gov/drugoverdose/training/nonopioid/508c/index.html</a:t>
            </a:r>
          </a:p>
          <a:p>
            <a:r>
              <a:rPr lang="en-US" sz="1800" dirty="0">
                <a:effectLst/>
                <a:latin typeface="Times New Roman" panose="02020603050405020304" pitchFamily="18" charset="0"/>
                <a:ea typeface="Times New Roman" panose="02020603050405020304" pitchFamily="18" charset="0"/>
              </a:rPr>
              <a:t>Ferrell, B. R., Coyle, N., &amp; </a:t>
            </a:r>
            <a:r>
              <a:rPr lang="en-US" sz="1800" dirty="0" err="1">
                <a:effectLst/>
                <a:latin typeface="Times New Roman" panose="02020603050405020304" pitchFamily="18" charset="0"/>
                <a:ea typeface="Times New Roman" panose="02020603050405020304" pitchFamily="18" charset="0"/>
              </a:rPr>
              <a:t>Paice</a:t>
            </a:r>
            <a:r>
              <a:rPr lang="en-US" sz="1800" dirty="0">
                <a:effectLst/>
                <a:latin typeface="Times New Roman" panose="02020603050405020304" pitchFamily="18" charset="0"/>
                <a:ea typeface="Times New Roman" panose="02020603050405020304" pitchFamily="18" charset="0"/>
              </a:rPr>
              <a:t>, J. A. (Eds.). (2015). Chapters 6 &amp; 7. </a:t>
            </a:r>
            <a:r>
              <a:rPr lang="en-US" sz="1800" i="1" dirty="0">
                <a:effectLst/>
                <a:latin typeface="Times New Roman" panose="02020603050405020304" pitchFamily="18" charset="0"/>
                <a:ea typeface="Times New Roman" panose="02020603050405020304" pitchFamily="18" charset="0"/>
              </a:rPr>
              <a:t>Oxford Textbook of Palliative Nursing</a:t>
            </a:r>
            <a:r>
              <a:rPr lang="en-US" sz="1800" dirty="0">
                <a:effectLst/>
                <a:latin typeface="Times New Roman" panose="02020603050405020304" pitchFamily="18" charset="0"/>
                <a:ea typeface="Times New Roman" panose="02020603050405020304" pitchFamily="18" charset="0"/>
              </a:rPr>
              <a:t> (4th Edition ed., pp. 113-135). Oxford, New York: Oxford University Press.</a:t>
            </a:r>
          </a:p>
          <a:p>
            <a:endParaRPr lang="en-US" dirty="0"/>
          </a:p>
        </p:txBody>
      </p:sp>
    </p:spTree>
    <p:extLst>
      <p:ext uri="{BB962C8B-B14F-4D97-AF65-F5344CB8AC3E}">
        <p14:creationId xmlns:p14="http://schemas.microsoft.com/office/powerpoint/2010/main" val="25030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9581B-A43F-46E2-9F88-FFEDE0571A66}"/>
              </a:ext>
            </a:extLst>
          </p:cNvPr>
          <p:cNvSpPr>
            <a:spLocks noGrp="1"/>
          </p:cNvSpPr>
          <p:nvPr>
            <p:ph type="title"/>
          </p:nvPr>
        </p:nvSpPr>
        <p:spPr/>
        <p:txBody>
          <a:bodyPr/>
          <a:lstStyle/>
          <a:p>
            <a:r>
              <a:rPr lang="en-US" dirty="0"/>
              <a:t>Objectives: </a:t>
            </a:r>
          </a:p>
        </p:txBody>
      </p:sp>
      <p:sp>
        <p:nvSpPr>
          <p:cNvPr id="5" name="Content Placeholder 4">
            <a:extLst>
              <a:ext uri="{FF2B5EF4-FFF2-40B4-BE49-F238E27FC236}">
                <a16:creationId xmlns:a16="http://schemas.microsoft.com/office/drawing/2014/main" id="{2C152457-0922-40C5-94C1-4FBDDA4E7A18}"/>
              </a:ext>
            </a:extLst>
          </p:cNvPr>
          <p:cNvSpPr>
            <a:spLocks noGrp="1"/>
          </p:cNvSpPr>
          <p:nvPr>
            <p:ph idx="1"/>
          </p:nvPr>
        </p:nvSpPr>
        <p:spPr/>
        <p:txBody>
          <a:bodyPr/>
          <a:lstStyle/>
          <a:p>
            <a:r>
              <a:rPr lang="en-US" dirty="0"/>
              <a:t>Explore Pain as an important and often unaddressed need </a:t>
            </a:r>
          </a:p>
          <a:p>
            <a:r>
              <a:rPr lang="en-US" dirty="0"/>
              <a:t>Briefly discuss how authentic attempts at addressing pain escalated into an Opioid epidemic</a:t>
            </a:r>
          </a:p>
          <a:p>
            <a:r>
              <a:rPr lang="en-US" dirty="0"/>
              <a:t>Discuss Palliative Nursing Care which reflects a whole-person approach to patient care with the goal of improving Quality of Life</a:t>
            </a:r>
          </a:p>
          <a:p>
            <a:endParaRPr lang="en-US" dirty="0"/>
          </a:p>
        </p:txBody>
      </p:sp>
    </p:spTree>
    <p:extLst>
      <p:ext uri="{BB962C8B-B14F-4D97-AF65-F5344CB8AC3E}">
        <p14:creationId xmlns:p14="http://schemas.microsoft.com/office/powerpoint/2010/main" val="17015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2A1F8-DE8B-4B8E-9299-0A7B222791CD}"/>
              </a:ext>
            </a:extLst>
          </p:cNvPr>
          <p:cNvSpPr>
            <a:spLocks noGrp="1"/>
          </p:cNvSpPr>
          <p:nvPr>
            <p:ph type="title"/>
          </p:nvPr>
        </p:nvSpPr>
        <p:spPr/>
        <p:txBody>
          <a:bodyPr/>
          <a:lstStyle/>
          <a:p>
            <a:r>
              <a:rPr lang="en-US" dirty="0"/>
              <a:t>How we arrived at this juncture: </a:t>
            </a:r>
            <a:br>
              <a:rPr lang="en-US" dirty="0"/>
            </a:br>
            <a:r>
              <a:rPr lang="en-US" sz="2400" dirty="0"/>
              <a:t>A Very Brief History of Pain Management </a:t>
            </a:r>
          </a:p>
        </p:txBody>
      </p:sp>
      <p:sp>
        <p:nvSpPr>
          <p:cNvPr id="6" name="Content Placeholder 5">
            <a:extLst>
              <a:ext uri="{FF2B5EF4-FFF2-40B4-BE49-F238E27FC236}">
                <a16:creationId xmlns:a16="http://schemas.microsoft.com/office/drawing/2014/main" id="{BA646B6E-B165-4B9D-9BA3-CA44975DC8E8}"/>
              </a:ext>
            </a:extLst>
          </p:cNvPr>
          <p:cNvSpPr>
            <a:spLocks noGrp="1"/>
          </p:cNvSpPr>
          <p:nvPr>
            <p:ph sz="half" idx="1"/>
          </p:nvPr>
        </p:nvSpPr>
        <p:spPr/>
        <p:txBody>
          <a:bodyPr/>
          <a:lstStyle/>
          <a:p>
            <a:pPr marL="285750" indent="-285750">
              <a:buFont typeface="Arial" panose="020B0604020202020204" pitchFamily="34" charset="0"/>
              <a:buChar char="•"/>
            </a:pPr>
            <a:r>
              <a:rPr lang="en-US" dirty="0"/>
              <a:t>Pain as the Fifth Vital Sign </a:t>
            </a:r>
          </a:p>
          <a:p>
            <a:pPr marL="285750" indent="-285750">
              <a:buFont typeface="Arial" panose="020B0604020202020204" pitchFamily="34" charset="0"/>
              <a:buChar char="•"/>
            </a:pPr>
            <a:r>
              <a:rPr lang="en-US" dirty="0"/>
              <a:t>Swinging of the Pain Management Pendulum to the abuse of Opioids </a:t>
            </a:r>
          </a:p>
          <a:p>
            <a:pPr marL="285750" indent="-285750">
              <a:buFont typeface="Arial" panose="020B0604020202020204" pitchFamily="34" charset="0"/>
              <a:buChar char="•"/>
            </a:pPr>
            <a:r>
              <a:rPr lang="en-US" dirty="0"/>
              <a:t>Mastering the Middle Ground to address Pain Safely from the Free and Charitable Clinic settings</a:t>
            </a:r>
          </a:p>
          <a:p>
            <a:endParaRPr lang="en-US" dirty="0"/>
          </a:p>
        </p:txBody>
      </p:sp>
      <p:pic>
        <p:nvPicPr>
          <p:cNvPr id="8" name="Content Placeholder 6">
            <a:extLst>
              <a:ext uri="{FF2B5EF4-FFF2-40B4-BE49-F238E27FC236}">
                <a16:creationId xmlns:a16="http://schemas.microsoft.com/office/drawing/2014/main" id="{5FCF6822-991F-4F26-9E43-45ABF46E7FB9}"/>
              </a:ext>
            </a:extLst>
          </p:cNvPr>
          <p:cNvPicPr>
            <a:picLocks noGrp="1" noChangeAspect="1"/>
          </p:cNvPicPr>
          <p:nvPr>
            <p:ph sz="half" idx="2"/>
          </p:nvPr>
        </p:nvPicPr>
        <p:blipFill rotWithShape="1">
          <a:blip r:embed="rId3"/>
          <a:srcRect r="32782" b="2"/>
          <a:stretch/>
        </p:blipFill>
        <p:spPr>
          <a:xfrm>
            <a:off x="6278970" y="1905040"/>
            <a:ext cx="4545785" cy="4038519"/>
          </a:xfrm>
          <a:prstGeom prst="rect">
            <a:avLst/>
          </a:prstGeom>
          <a:noFill/>
        </p:spPr>
      </p:pic>
    </p:spTree>
    <p:extLst>
      <p:ext uri="{BB962C8B-B14F-4D97-AF65-F5344CB8AC3E}">
        <p14:creationId xmlns:p14="http://schemas.microsoft.com/office/powerpoint/2010/main" val="35229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957B-0A20-4AD3-AAD1-206D8AB26448}"/>
              </a:ext>
            </a:extLst>
          </p:cNvPr>
          <p:cNvSpPr>
            <a:spLocks noGrp="1"/>
          </p:cNvSpPr>
          <p:nvPr>
            <p:ph type="title"/>
          </p:nvPr>
        </p:nvSpPr>
        <p:spPr/>
        <p:txBody>
          <a:bodyPr/>
          <a:lstStyle/>
          <a:p>
            <a:r>
              <a:rPr lang="en-US" dirty="0"/>
              <a:t>Pain as the Fifth Vital Sign </a:t>
            </a:r>
          </a:p>
        </p:txBody>
      </p:sp>
      <p:sp>
        <p:nvSpPr>
          <p:cNvPr id="3" name="Content Placeholder 2">
            <a:extLst>
              <a:ext uri="{FF2B5EF4-FFF2-40B4-BE49-F238E27FC236}">
                <a16:creationId xmlns:a16="http://schemas.microsoft.com/office/drawing/2014/main" id="{8F64BCBE-805D-4C26-8814-5A342DFE0567}"/>
              </a:ext>
            </a:extLst>
          </p:cNvPr>
          <p:cNvSpPr>
            <a:spLocks noGrp="1"/>
          </p:cNvSpPr>
          <p:nvPr>
            <p:ph sz="half" idx="1"/>
          </p:nvPr>
        </p:nvSpPr>
        <p:spPr/>
        <p:txBody>
          <a:bodyPr/>
          <a:lstStyle/>
          <a:p>
            <a:r>
              <a:rPr lang="en-US" dirty="0"/>
              <a:t>Historically, pain has been low on the priority list of clinicians </a:t>
            </a:r>
          </a:p>
          <a:p>
            <a:r>
              <a:rPr lang="en-US" dirty="0"/>
              <a:t>Many patients including the elderly, patients in nursing home settings and minority populations had unaddressed pain they learned to live with and even accept as normal </a:t>
            </a:r>
          </a:p>
        </p:txBody>
      </p:sp>
      <p:pic>
        <p:nvPicPr>
          <p:cNvPr id="5" name="Content Placeholder 4">
            <a:extLst>
              <a:ext uri="{FF2B5EF4-FFF2-40B4-BE49-F238E27FC236}">
                <a16:creationId xmlns:a16="http://schemas.microsoft.com/office/drawing/2014/main" id="{E7D75E9D-23CC-4953-AB20-25A51C3979B9}"/>
              </a:ext>
            </a:extLst>
          </p:cNvPr>
          <p:cNvPicPr>
            <a:picLocks noGrp="1" noChangeAspect="1"/>
          </p:cNvPicPr>
          <p:nvPr>
            <p:ph sz="half" idx="2"/>
          </p:nvPr>
        </p:nvPicPr>
        <p:blipFill>
          <a:blip r:embed="rId3"/>
          <a:stretch>
            <a:fillRect/>
          </a:stretch>
        </p:blipFill>
        <p:spPr>
          <a:xfrm>
            <a:off x="6202363" y="2683764"/>
            <a:ext cx="4699000" cy="2481072"/>
          </a:xfrm>
          <a:prstGeom prst="rect">
            <a:avLst/>
          </a:prstGeom>
        </p:spPr>
      </p:pic>
    </p:spTree>
    <p:extLst>
      <p:ext uri="{BB962C8B-B14F-4D97-AF65-F5344CB8AC3E}">
        <p14:creationId xmlns:p14="http://schemas.microsoft.com/office/powerpoint/2010/main" val="392798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52D6-C096-446C-B92F-7F9B9B545A28}"/>
              </a:ext>
            </a:extLst>
          </p:cNvPr>
          <p:cNvSpPr>
            <a:spLocks noGrp="1"/>
          </p:cNvSpPr>
          <p:nvPr>
            <p:ph type="title"/>
          </p:nvPr>
        </p:nvSpPr>
        <p:spPr/>
        <p:txBody>
          <a:bodyPr>
            <a:normAutofit fontScale="90000"/>
          </a:bodyPr>
          <a:lstStyle/>
          <a:p>
            <a:r>
              <a:rPr lang="en-US" dirty="0"/>
              <a:t>Swinging of the Pain Management Pendulum to the abuse of Opioids </a:t>
            </a:r>
            <a:br>
              <a:rPr lang="en-US" dirty="0"/>
            </a:br>
            <a:endParaRPr lang="en-US" dirty="0"/>
          </a:p>
        </p:txBody>
      </p:sp>
      <p:sp>
        <p:nvSpPr>
          <p:cNvPr id="3" name="Content Placeholder 2">
            <a:extLst>
              <a:ext uri="{FF2B5EF4-FFF2-40B4-BE49-F238E27FC236}">
                <a16:creationId xmlns:a16="http://schemas.microsoft.com/office/drawing/2014/main" id="{5549FB75-6DCD-4449-B085-C1244AD6BF31}"/>
              </a:ext>
            </a:extLst>
          </p:cNvPr>
          <p:cNvSpPr>
            <a:spLocks noGrp="1"/>
          </p:cNvSpPr>
          <p:nvPr>
            <p:ph sz="half" idx="1"/>
          </p:nvPr>
        </p:nvSpPr>
        <p:spPr/>
        <p:txBody>
          <a:bodyPr>
            <a:normAutofit fontScale="92500" lnSpcReduction="10000"/>
          </a:bodyPr>
          <a:lstStyle/>
          <a:p>
            <a:r>
              <a:rPr lang="en-US" dirty="0"/>
              <a:t>As grassroots pushes emerged to address pain more aggressively, 0pioids quickly became the drug of choice to treat chronic pain. </a:t>
            </a:r>
          </a:p>
          <a:p>
            <a:r>
              <a:rPr lang="en-US" dirty="0"/>
              <a:t>Prescribing a pill provided an easy way for clinicians to address a complicated issue within a short window of time. </a:t>
            </a:r>
          </a:p>
          <a:p>
            <a:r>
              <a:rPr lang="en-US" dirty="0"/>
              <a:t>Physicians were misinformed of the unlikeliness of addiction</a:t>
            </a:r>
          </a:p>
          <a:p>
            <a:r>
              <a:rPr lang="en-US" dirty="0"/>
              <a:t>The lack of proven effectiveness of opioids for treating chronic pain was not fully recognized. </a:t>
            </a:r>
          </a:p>
        </p:txBody>
      </p:sp>
      <p:pic>
        <p:nvPicPr>
          <p:cNvPr id="5" name="Content Placeholder 4">
            <a:extLst>
              <a:ext uri="{FF2B5EF4-FFF2-40B4-BE49-F238E27FC236}">
                <a16:creationId xmlns:a16="http://schemas.microsoft.com/office/drawing/2014/main" id="{DC8B451A-E259-4F24-962C-DD6289D1401D}"/>
              </a:ext>
            </a:extLst>
          </p:cNvPr>
          <p:cNvPicPr>
            <a:picLocks noGrp="1" noChangeAspect="1"/>
          </p:cNvPicPr>
          <p:nvPr>
            <p:ph sz="half" idx="2"/>
          </p:nvPr>
        </p:nvPicPr>
        <p:blipFill>
          <a:blip r:embed="rId3"/>
          <a:stretch>
            <a:fillRect/>
          </a:stretch>
        </p:blipFill>
        <p:spPr>
          <a:xfrm>
            <a:off x="6399213" y="2486025"/>
            <a:ext cx="4305300" cy="2876550"/>
          </a:xfrm>
          <a:prstGeom prst="rect">
            <a:avLst/>
          </a:prstGeom>
        </p:spPr>
      </p:pic>
    </p:spTree>
    <p:extLst>
      <p:ext uri="{BB962C8B-B14F-4D97-AF65-F5344CB8AC3E}">
        <p14:creationId xmlns:p14="http://schemas.microsoft.com/office/powerpoint/2010/main" val="217588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CE2B-9749-4A41-BC4B-ECD282D6C414}"/>
              </a:ext>
            </a:extLst>
          </p:cNvPr>
          <p:cNvSpPr>
            <a:spLocks noGrp="1"/>
          </p:cNvSpPr>
          <p:nvPr>
            <p:ph type="title"/>
          </p:nvPr>
        </p:nvSpPr>
        <p:spPr>
          <a:xfrm>
            <a:off x="1293813" y="381000"/>
            <a:ext cx="9601200" cy="1465757"/>
          </a:xfrm>
        </p:spPr>
        <p:txBody>
          <a:bodyPr anchor="b">
            <a:noAutofit/>
          </a:bodyPr>
          <a:lstStyle/>
          <a:p>
            <a:r>
              <a:rPr lang="en-US" sz="3200" dirty="0"/>
              <a:t>Mastering the Middle Ground to address Pain Safely from the Free and Charitable Clinic settings</a:t>
            </a:r>
            <a:br>
              <a:rPr lang="en-US" sz="3200" dirty="0"/>
            </a:br>
            <a:endParaRPr lang="en-US" sz="3200" dirty="0"/>
          </a:p>
        </p:txBody>
      </p:sp>
      <p:pic>
        <p:nvPicPr>
          <p:cNvPr id="5" name="Content Placeholder 4">
            <a:extLst>
              <a:ext uri="{FF2B5EF4-FFF2-40B4-BE49-F238E27FC236}">
                <a16:creationId xmlns:a16="http://schemas.microsoft.com/office/drawing/2014/main" id="{62C4AEAC-FAC4-484E-A447-89E473FDD76A}"/>
              </a:ext>
            </a:extLst>
          </p:cNvPr>
          <p:cNvPicPr>
            <a:picLocks noGrp="1" noChangeAspect="1"/>
          </p:cNvPicPr>
          <p:nvPr>
            <p:ph sz="half" idx="1"/>
          </p:nvPr>
        </p:nvPicPr>
        <p:blipFill>
          <a:blip r:embed="rId3"/>
          <a:stretch>
            <a:fillRect/>
          </a:stretch>
        </p:blipFill>
        <p:spPr>
          <a:xfrm>
            <a:off x="1293812" y="1846757"/>
            <a:ext cx="4700016" cy="4155086"/>
          </a:xfrm>
          <a:prstGeom prst="rect">
            <a:avLst/>
          </a:prstGeom>
          <a:noFill/>
        </p:spPr>
      </p:pic>
      <p:sp>
        <p:nvSpPr>
          <p:cNvPr id="3" name="Content Placeholder 2">
            <a:extLst>
              <a:ext uri="{FF2B5EF4-FFF2-40B4-BE49-F238E27FC236}">
                <a16:creationId xmlns:a16="http://schemas.microsoft.com/office/drawing/2014/main" id="{249691F0-2315-44C9-B2E5-52F501BB8A36}"/>
              </a:ext>
            </a:extLst>
          </p:cNvPr>
          <p:cNvSpPr>
            <a:spLocks noGrp="1"/>
          </p:cNvSpPr>
          <p:nvPr>
            <p:ph sz="half" idx="2"/>
          </p:nvPr>
        </p:nvSpPr>
        <p:spPr>
          <a:xfrm>
            <a:off x="6202035" y="1676401"/>
            <a:ext cx="4700016" cy="4495800"/>
          </a:xfrm>
        </p:spPr>
        <p:txBody>
          <a:bodyPr>
            <a:normAutofit/>
          </a:bodyPr>
          <a:lstStyle/>
          <a:p>
            <a:r>
              <a:rPr lang="en-US" dirty="0"/>
              <a:t>Our challenge at this juncture, Is how to address actual patient pain while protecting our patients and staff from the very real dangers of opioids</a:t>
            </a:r>
          </a:p>
          <a:p>
            <a:r>
              <a:rPr lang="en-US" dirty="0"/>
              <a:t>Even patients who are addicted to (or their bodies have adjusted to )pain medications very often continue to have actual pain </a:t>
            </a:r>
          </a:p>
          <a:p>
            <a:r>
              <a:rPr lang="en-US" dirty="0"/>
              <a:t>I believe that the answer lies in a Palliative care approach… </a:t>
            </a:r>
          </a:p>
        </p:txBody>
      </p:sp>
    </p:spTree>
    <p:extLst>
      <p:ext uri="{BB962C8B-B14F-4D97-AF65-F5344CB8AC3E}">
        <p14:creationId xmlns:p14="http://schemas.microsoft.com/office/powerpoint/2010/main" val="16557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F6296-5A78-455F-B5ED-D4F471744CEF}"/>
              </a:ext>
            </a:extLst>
          </p:cNvPr>
          <p:cNvSpPr>
            <a:spLocks noGrp="1"/>
          </p:cNvSpPr>
          <p:nvPr>
            <p:ph type="title"/>
          </p:nvPr>
        </p:nvSpPr>
        <p:spPr/>
        <p:txBody>
          <a:bodyPr>
            <a:normAutofit/>
          </a:bodyPr>
          <a:lstStyle/>
          <a:p>
            <a:pPr algn="ctr"/>
            <a:r>
              <a:rPr lang="en-US" sz="3200" dirty="0"/>
              <a:t>What is Palliative Care? </a:t>
            </a:r>
          </a:p>
        </p:txBody>
      </p:sp>
      <p:sp>
        <p:nvSpPr>
          <p:cNvPr id="5" name="Content Placeholder 4">
            <a:extLst>
              <a:ext uri="{FF2B5EF4-FFF2-40B4-BE49-F238E27FC236}">
                <a16:creationId xmlns:a16="http://schemas.microsoft.com/office/drawing/2014/main" id="{6552A2F2-F7F2-4A69-9AAB-F547C471135B}"/>
              </a:ext>
            </a:extLst>
          </p:cNvPr>
          <p:cNvSpPr>
            <a:spLocks noGrp="1"/>
          </p:cNvSpPr>
          <p:nvPr>
            <p:ph sz="half" idx="1"/>
          </p:nvPr>
        </p:nvSpPr>
        <p:spPr/>
        <p:txBody>
          <a:bodyPr/>
          <a:lstStyle/>
          <a:p>
            <a:r>
              <a:rPr lang="en-US" dirty="0"/>
              <a:t>Palliative care is specialized medical care for people with serious illness </a:t>
            </a:r>
          </a:p>
          <a:p>
            <a:r>
              <a:rPr lang="en-US" dirty="0"/>
              <a:t>Focused on providing patients with relief of symptoms, pain and stress whatever the diagnosis</a:t>
            </a:r>
          </a:p>
          <a:p>
            <a:r>
              <a:rPr lang="en-US" dirty="0"/>
              <a:t>With the goal of improving quality of life for both the patient and the family. </a:t>
            </a:r>
          </a:p>
          <a:p>
            <a:endParaRPr lang="en-US" dirty="0"/>
          </a:p>
        </p:txBody>
      </p:sp>
      <p:pic>
        <p:nvPicPr>
          <p:cNvPr id="7" name="Content Placeholder 6">
            <a:extLst>
              <a:ext uri="{FF2B5EF4-FFF2-40B4-BE49-F238E27FC236}">
                <a16:creationId xmlns:a16="http://schemas.microsoft.com/office/drawing/2014/main" id="{9FA220F4-E698-47A8-B0F4-8B59C47EE215}"/>
              </a:ext>
            </a:extLst>
          </p:cNvPr>
          <p:cNvPicPr>
            <a:picLocks noGrp="1" noChangeAspect="1"/>
          </p:cNvPicPr>
          <p:nvPr>
            <p:ph sz="half" idx="2"/>
          </p:nvPr>
        </p:nvPicPr>
        <p:blipFill>
          <a:blip r:embed="rId3"/>
          <a:stretch>
            <a:fillRect/>
          </a:stretch>
        </p:blipFill>
        <p:spPr>
          <a:xfrm>
            <a:off x="6202363" y="2400769"/>
            <a:ext cx="4699000" cy="3047062"/>
          </a:xfrm>
          <a:prstGeom prst="rect">
            <a:avLst/>
          </a:prstGeom>
        </p:spPr>
      </p:pic>
    </p:spTree>
    <p:extLst>
      <p:ext uri="{BB962C8B-B14F-4D97-AF65-F5344CB8AC3E}">
        <p14:creationId xmlns:p14="http://schemas.microsoft.com/office/powerpoint/2010/main" val="40337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2893</Words>
  <Application>Microsoft Office PowerPoint</Application>
  <PresentationFormat>Custom</PresentationFormat>
  <Paragraphs>253</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Euphemia</vt:lpstr>
      <vt:lpstr>Times New Roman</vt:lpstr>
      <vt:lpstr>Serenity 16x9</vt:lpstr>
      <vt:lpstr>Assisting Patients in Managing Pain Safely</vt:lpstr>
      <vt:lpstr>Disclosures</vt:lpstr>
      <vt:lpstr>Goals:</vt:lpstr>
      <vt:lpstr>Objectives: </vt:lpstr>
      <vt:lpstr>How we arrived at this juncture:  A Very Brief History of Pain Management </vt:lpstr>
      <vt:lpstr>Pain as the Fifth Vital Sign </vt:lpstr>
      <vt:lpstr>Swinging of the Pain Management Pendulum to the abuse of Opioids  </vt:lpstr>
      <vt:lpstr>Mastering the Middle Ground to address Pain Safely from the Free and Charitable Clinic settings </vt:lpstr>
      <vt:lpstr>What is Palliative Care? </vt:lpstr>
      <vt:lpstr>A Wholistic Assessment is the Key to a Wholistic Response.</vt:lpstr>
      <vt:lpstr>Healthcare Professional Barriers</vt:lpstr>
      <vt:lpstr>Healthcare System Barriers</vt:lpstr>
      <vt:lpstr>Patient/Family/Societal Barriers </vt:lpstr>
      <vt:lpstr>Patient/Family/Societal Barriers </vt:lpstr>
      <vt:lpstr>Patient/Family/Societal Barriers </vt:lpstr>
      <vt:lpstr>Basic Pain Assessment </vt:lpstr>
      <vt:lpstr>Pain Does Not Occur in Isolation</vt:lpstr>
      <vt:lpstr>Types of Pain will indicate the appropriate treatment modality</vt:lpstr>
      <vt:lpstr>Analgesics</vt:lpstr>
      <vt:lpstr>Select Anticonvulsants</vt:lpstr>
      <vt:lpstr>Select Anti-Depressants </vt:lpstr>
      <vt:lpstr>Topical Agents</vt:lpstr>
      <vt:lpstr>Interventional Approaches</vt:lpstr>
      <vt:lpstr>Nonpharmacologic Treatment Options</vt:lpstr>
      <vt:lpstr>Cognitive Behavioral Therapy (CBT)</vt:lpstr>
      <vt:lpstr>Multimodal Approach and Multidisciplinary Therapies</vt:lpstr>
      <vt:lpstr>Nonpharmacological Therapies Improve Sleep, Coping and Relaxation</vt:lpstr>
      <vt:lpstr>Physical Measures Have been Shown to Promote Relaxation and to Relieve Pain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Assisting Patients in Managing Pain Safely</dc:title>
  <dc:creator>Nancy Romanchek</dc:creator>
  <cp:lastModifiedBy>Nancy Romanchek</cp:lastModifiedBy>
  <cp:revision>15</cp:revision>
  <dcterms:created xsi:type="dcterms:W3CDTF">2020-08-18T09:52:19Z</dcterms:created>
  <dcterms:modified xsi:type="dcterms:W3CDTF">2020-08-18T16:23:42Z</dcterms:modified>
</cp:coreProperties>
</file>