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306" r:id="rId4"/>
    <p:sldId id="301" r:id="rId5"/>
    <p:sldId id="302" r:id="rId6"/>
    <p:sldId id="278" r:id="rId7"/>
    <p:sldId id="262" r:id="rId8"/>
    <p:sldId id="303" r:id="rId9"/>
    <p:sldId id="305" r:id="rId10"/>
    <p:sldId id="304" r:id="rId11"/>
    <p:sldId id="292" r:id="rId12"/>
    <p:sldId id="298" r:id="rId13"/>
    <p:sldId id="283" r:id="rId14"/>
    <p:sldId id="293" r:id="rId15"/>
    <p:sldId id="299" r:id="rId16"/>
    <p:sldId id="300" r:id="rId17"/>
    <p:sldId id="291" r:id="rId18"/>
    <p:sldId id="287" r:id="rId19"/>
    <p:sldId id="308" r:id="rId20"/>
    <p:sldId id="309" r:id="rId21"/>
    <p:sldId id="269"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TTA RINK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6" d="100"/>
          <a:sy n="116" d="100"/>
        </p:scale>
        <p:origin x="1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1-07T07:54:18.182" idx="4">
    <p:pos x="10" y="10"/>
    <p:text>START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11-07T07:50:01.840" idx="1">
    <p:pos x="10" y="10"/>
    <p:text>I would make this more graphic, I can help but not till later today</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11-07T07:54:10.001" idx="3">
    <p:pos x="10" y="10"/>
    <p:text>hand out, or show after presentation</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1950DE-B83C-412A-BDEB-0F8C52B9B3C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0532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1950DE-B83C-412A-BDEB-0F8C52B9B3C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33209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1950DE-B83C-412A-BDEB-0F8C52B9B3C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13003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950DE-B83C-412A-BDEB-0F8C52B9B3C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35611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950DE-B83C-412A-BDEB-0F8C52B9B3C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96218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41950DE-B83C-412A-BDEB-0F8C52B9B3CD}" type="datetimeFigureOut">
              <a:rPr lang="en-US" smtClean="0"/>
              <a:t>5/23/2019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314052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41950DE-B83C-412A-BDEB-0F8C52B9B3CD}" type="datetimeFigureOut">
              <a:rPr lang="en-US" smtClean="0"/>
              <a:t>5/23/2019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60294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41950DE-B83C-412A-BDEB-0F8C52B9B3CD}" type="datetimeFigureOut">
              <a:rPr lang="en-US" smtClean="0"/>
              <a:t>5/23/2019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31144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1950DE-B83C-412A-BDEB-0F8C52B9B3C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27924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41950DE-B83C-412A-BDEB-0F8C52B9B3CD}" type="datetimeFigureOut">
              <a:rPr lang="en-US" smtClean="0"/>
              <a:t>5/23/2019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362502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41950DE-B83C-412A-BDEB-0F8C52B9B3CD}" type="datetimeFigureOut">
              <a:rPr lang="en-US" smtClean="0"/>
              <a:t>5/23/2019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5218E4B-1DD3-4036-BC51-2391EDF5225B}" type="slidenum">
              <a:rPr lang="en-US" smtClean="0"/>
              <a:t>‹#›</a:t>
            </a:fld>
            <a:endParaRPr lang="en-US"/>
          </a:p>
        </p:txBody>
      </p:sp>
    </p:spTree>
    <p:extLst>
      <p:ext uri="{BB962C8B-B14F-4D97-AF65-F5344CB8AC3E}">
        <p14:creationId xmlns:p14="http://schemas.microsoft.com/office/powerpoint/2010/main" val="1863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41950DE-B83C-412A-BDEB-0F8C52B9B3CD}" type="datetimeFigureOut">
              <a:rPr lang="en-US" smtClean="0"/>
              <a:t>5/23/2019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5218E4B-1DD3-4036-BC51-2391EDF5225B}" type="slidenum">
              <a:rPr lang="en-US" smtClean="0"/>
              <a:t>‹#›</a:t>
            </a:fld>
            <a:endParaRPr lang="en-US"/>
          </a:p>
        </p:txBody>
      </p:sp>
    </p:spTree>
    <p:extLst>
      <p:ext uri="{BB962C8B-B14F-4D97-AF65-F5344CB8AC3E}">
        <p14:creationId xmlns:p14="http://schemas.microsoft.com/office/powerpoint/2010/main" val="262565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Institute of Medicine of Chicago</a:t>
            </a:r>
          </a:p>
        </p:txBody>
      </p:sp>
      <p:sp>
        <p:nvSpPr>
          <p:cNvPr id="3" name="Subtitle 2"/>
          <p:cNvSpPr>
            <a:spLocks noGrp="1"/>
          </p:cNvSpPr>
          <p:nvPr>
            <p:ph type="subTitle" idx="1"/>
          </p:nvPr>
        </p:nvSpPr>
        <p:spPr/>
        <p:txBody>
          <a:bodyPr/>
          <a:lstStyle/>
          <a:p>
            <a:r>
              <a:rPr lang="en-US" dirty="0"/>
              <a:t>March 21, 2019</a:t>
            </a:r>
          </a:p>
          <a:p>
            <a:r>
              <a:rPr lang="en-US" dirty="0"/>
              <a:t>Foxglove</a:t>
            </a:r>
          </a:p>
          <a:p>
            <a:endParaRPr lang="en-US" dirty="0"/>
          </a:p>
        </p:txBody>
      </p:sp>
      <p:sp>
        <p:nvSpPr>
          <p:cNvPr id="4" name="TextBox 3"/>
          <p:cNvSpPr txBox="1"/>
          <p:nvPr/>
        </p:nvSpPr>
        <p:spPr>
          <a:xfrm>
            <a:off x="8168641" y="6217920"/>
            <a:ext cx="3881127" cy="523220"/>
          </a:xfrm>
          <a:prstGeom prst="rect">
            <a:avLst/>
          </a:prstGeom>
          <a:noFill/>
        </p:spPr>
        <p:txBody>
          <a:bodyPr wrap="none" rtlCol="0">
            <a:spAutoFit/>
          </a:bodyPr>
          <a:lstStyle/>
          <a:p>
            <a:pPr algn="r"/>
            <a:r>
              <a:rPr lang="en-US" sz="1400" i="1" dirty="0"/>
              <a:t>6/19/18</a:t>
            </a:r>
          </a:p>
          <a:p>
            <a:pPr algn="r"/>
            <a:r>
              <a:rPr lang="en-US" sz="1400" i="1" dirty="0"/>
              <a:t>Do not distribute with out consent of Cheryl Irmiter</a:t>
            </a:r>
          </a:p>
        </p:txBody>
      </p:sp>
    </p:spTree>
    <p:extLst>
      <p:ext uri="{BB962C8B-B14F-4D97-AF65-F5344CB8AC3E}">
        <p14:creationId xmlns:p14="http://schemas.microsoft.com/office/powerpoint/2010/main" val="170009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Discussions with Partners</a:t>
            </a:r>
          </a:p>
        </p:txBody>
      </p:sp>
      <p:sp>
        <p:nvSpPr>
          <p:cNvPr id="5" name="Content Placeholder 2"/>
          <p:cNvSpPr>
            <a:spLocks noGrp="1"/>
          </p:cNvSpPr>
          <p:nvPr/>
        </p:nvSpPr>
        <p:spPr>
          <a:xfrm>
            <a:off x="3870235" y="383053"/>
            <a:ext cx="5986196" cy="6082749"/>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b="1" dirty="0"/>
              <a:t>Development/Sales/Opportunities</a:t>
            </a:r>
          </a:p>
          <a:p>
            <a:pPr marL="0" indent="0">
              <a:buNone/>
            </a:pPr>
            <a:r>
              <a:rPr lang="en-US" dirty="0"/>
              <a:t>Meetings 	</a:t>
            </a:r>
          </a:p>
          <a:p>
            <a:pPr marL="914400" indent="-454025">
              <a:buFont typeface="+mj-lt"/>
              <a:buAutoNum type="arabicPeriod"/>
            </a:pPr>
            <a:r>
              <a:rPr lang="en-US" dirty="0"/>
              <a:t>Chicago Department of Public Health</a:t>
            </a:r>
          </a:p>
          <a:p>
            <a:pPr marL="1417320" lvl="1" indent="-454025"/>
            <a:r>
              <a:rPr lang="en-US" dirty="0"/>
              <a:t>Julie Morita (2x); </a:t>
            </a:r>
          </a:p>
          <a:p>
            <a:pPr marL="1417320" lvl="1" indent="-454025"/>
            <a:r>
              <a:rPr lang="en-US" dirty="0"/>
              <a:t>Anne, Marlita; </a:t>
            </a:r>
          </a:p>
          <a:p>
            <a:pPr marL="1417320" lvl="1" indent="-454025"/>
            <a:r>
              <a:rPr lang="en-US" dirty="0"/>
              <a:t>Sheri Cohen</a:t>
            </a:r>
          </a:p>
          <a:p>
            <a:pPr marL="914400" indent="-454025">
              <a:buFont typeface="+mj-lt"/>
              <a:buAutoNum type="arabicPeriod"/>
            </a:pPr>
            <a:r>
              <a:rPr lang="en-US" dirty="0" err="1"/>
              <a:t>Pritzker</a:t>
            </a:r>
            <a:endParaRPr lang="en-US" dirty="0"/>
          </a:p>
          <a:p>
            <a:pPr marL="963295" lvl="1" indent="0">
              <a:buNone/>
            </a:pPr>
            <a:r>
              <a:rPr lang="en-US" dirty="0"/>
              <a:t>John </a:t>
            </a:r>
            <a:r>
              <a:rPr lang="en-US" dirty="0" err="1"/>
              <a:t>Shwan</a:t>
            </a:r>
            <a:r>
              <a:rPr lang="en-US" dirty="0"/>
              <a:t> </a:t>
            </a:r>
          </a:p>
          <a:p>
            <a:pPr marL="917575" indent="-457200">
              <a:buFont typeface="+mj-lt"/>
              <a:buAutoNum type="arabicPeriod"/>
            </a:pPr>
            <a:r>
              <a:rPr lang="en-US" dirty="0" err="1"/>
              <a:t>Wintrust</a:t>
            </a:r>
            <a:r>
              <a:rPr lang="en-US" dirty="0"/>
              <a:t>  6/18----considering</a:t>
            </a:r>
          </a:p>
          <a:p>
            <a:pPr marL="914400" indent="-454025">
              <a:buFont typeface="+mj-lt"/>
              <a:buAutoNum type="arabicPeriod"/>
            </a:pPr>
            <a:r>
              <a:rPr lang="en-US" dirty="0"/>
              <a:t>Cook County Sherriff  </a:t>
            </a:r>
          </a:p>
          <a:p>
            <a:pPr marL="914400" indent="-454025">
              <a:buFont typeface="+mj-lt"/>
              <a:buAutoNum type="arabicPeriod"/>
            </a:pPr>
            <a:r>
              <a:rPr lang="en-US" dirty="0"/>
              <a:t>Oak Street Health </a:t>
            </a:r>
          </a:p>
          <a:p>
            <a:pPr marL="914400" indent="-454025">
              <a:buFont typeface="+mj-lt"/>
              <a:buAutoNum type="arabicPeriod"/>
            </a:pPr>
            <a:r>
              <a:rPr lang="en-US" dirty="0"/>
              <a:t>Midwest Business Group on Health  </a:t>
            </a:r>
          </a:p>
          <a:p>
            <a:pPr marL="914400" indent="-454025">
              <a:buFont typeface="+mj-lt"/>
              <a:buAutoNum type="arabicPeriod"/>
            </a:pPr>
            <a:r>
              <a:rPr lang="en-US" dirty="0" err="1"/>
              <a:t>MacCarther</a:t>
            </a:r>
            <a:r>
              <a:rPr lang="en-US" dirty="0"/>
              <a:t> Foundation</a:t>
            </a:r>
          </a:p>
          <a:p>
            <a:pPr marL="914400" indent="-454025">
              <a:buFont typeface="+mj-lt"/>
              <a:buAutoNum type="arabicPeriod"/>
            </a:pPr>
            <a:r>
              <a:rPr lang="en-US" dirty="0"/>
              <a:t>BCBSIL- Stephanie Vomvouras </a:t>
            </a:r>
          </a:p>
          <a:p>
            <a:pPr marL="914400" indent="-454025">
              <a:buFont typeface="+mj-lt"/>
              <a:buAutoNum type="arabicPeriod"/>
            </a:pPr>
            <a:r>
              <a:rPr lang="en-US" dirty="0"/>
              <a:t>Cook County Health System</a:t>
            </a:r>
          </a:p>
          <a:p>
            <a:pPr marL="914400" indent="-454025">
              <a:buFont typeface="+mj-lt"/>
              <a:buAutoNum type="arabicPeriod"/>
            </a:pPr>
            <a:r>
              <a:rPr lang="en-US" dirty="0"/>
              <a:t>Senator Durbin’s Office</a:t>
            </a:r>
          </a:p>
          <a:p>
            <a:pPr marL="914400" indent="-454025">
              <a:buFont typeface="+mj-lt"/>
              <a:buAutoNum type="arabicPeriod"/>
            </a:pPr>
            <a:r>
              <a:rPr lang="en-US" dirty="0"/>
              <a:t>Advocate-Aurora</a:t>
            </a:r>
          </a:p>
        </p:txBody>
      </p:sp>
    </p:spTree>
    <p:extLst>
      <p:ext uri="{BB962C8B-B14F-4D97-AF65-F5344CB8AC3E}">
        <p14:creationId xmlns:p14="http://schemas.microsoft.com/office/powerpoint/2010/main" val="221327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trends:</a:t>
            </a:r>
            <a:br>
              <a:rPr lang="en-US" dirty="0"/>
            </a:br>
            <a:r>
              <a:rPr lang="en-US" dirty="0"/>
              <a:t>WIN- Tighten our threads for sustainability</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542" y="1005047"/>
            <a:ext cx="8495689" cy="3882837"/>
          </a:xfrm>
          <a:prstGeom prst="rect">
            <a:avLst/>
          </a:prstGeom>
        </p:spPr>
      </p:pic>
    </p:spTree>
    <p:extLst>
      <p:ext uri="{BB962C8B-B14F-4D97-AF65-F5344CB8AC3E}">
        <p14:creationId xmlns:p14="http://schemas.microsoft.com/office/powerpoint/2010/main" val="318640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on National Momentum: </a:t>
            </a:r>
            <a:r>
              <a:rPr lang="en-US" sz="2400" dirty="0"/>
              <a:t>Institute for Healthcare Improvement in 2015</a:t>
            </a:r>
          </a:p>
        </p:txBody>
      </p:sp>
      <p:pic>
        <p:nvPicPr>
          <p:cNvPr id="5" name="Content Placeholder 4"/>
          <p:cNvPicPr>
            <a:picLocks noGrp="1" noChangeAspect="1"/>
          </p:cNvPicPr>
          <p:nvPr>
            <p:ph idx="1"/>
          </p:nvPr>
        </p:nvPicPr>
        <p:blipFill>
          <a:blip r:embed="rId2"/>
          <a:stretch>
            <a:fillRect/>
          </a:stretch>
        </p:blipFill>
        <p:spPr>
          <a:xfrm>
            <a:off x="7757929" y="783276"/>
            <a:ext cx="4434071" cy="2732197"/>
          </a:xfrm>
          <a:prstGeom prst="rect">
            <a:avLst/>
          </a:prstGeom>
        </p:spPr>
      </p:pic>
      <p:pic>
        <p:nvPicPr>
          <p:cNvPr id="4" name="Picture 3"/>
          <p:cNvPicPr>
            <a:picLocks noChangeAspect="1"/>
          </p:cNvPicPr>
          <p:nvPr/>
        </p:nvPicPr>
        <p:blipFill>
          <a:blip r:embed="rId3"/>
          <a:stretch>
            <a:fillRect/>
          </a:stretch>
        </p:blipFill>
        <p:spPr>
          <a:xfrm>
            <a:off x="3822251" y="1267278"/>
            <a:ext cx="3792451" cy="2237268"/>
          </a:xfrm>
          <a:prstGeom prst="rect">
            <a:avLst/>
          </a:prstGeom>
        </p:spPr>
      </p:pic>
      <p:pic>
        <p:nvPicPr>
          <p:cNvPr id="6" name="Picture 5"/>
          <p:cNvPicPr>
            <a:picLocks noChangeAspect="1"/>
          </p:cNvPicPr>
          <p:nvPr/>
        </p:nvPicPr>
        <p:blipFill>
          <a:blip r:embed="rId4"/>
          <a:stretch>
            <a:fillRect/>
          </a:stretch>
        </p:blipFill>
        <p:spPr>
          <a:xfrm>
            <a:off x="4115150" y="3789281"/>
            <a:ext cx="7285557" cy="2507375"/>
          </a:xfrm>
          <a:prstGeom prst="rect">
            <a:avLst/>
          </a:prstGeom>
        </p:spPr>
      </p:pic>
      <p:sp>
        <p:nvSpPr>
          <p:cNvPr id="3" name="TextBox 2"/>
          <p:cNvSpPr txBox="1"/>
          <p:nvPr/>
        </p:nvSpPr>
        <p:spPr>
          <a:xfrm rot="20668428">
            <a:off x="7877237" y="336066"/>
            <a:ext cx="616515" cy="369332"/>
          </a:xfrm>
          <a:prstGeom prst="rect">
            <a:avLst/>
          </a:prstGeom>
          <a:noFill/>
        </p:spPr>
        <p:txBody>
          <a:bodyPr wrap="none" rtlCol="0">
            <a:spAutoFit/>
          </a:bodyPr>
          <a:lstStyle/>
          <a:p>
            <a:r>
              <a:rPr lang="en-US" dirty="0"/>
              <a:t>2017</a:t>
            </a:r>
          </a:p>
        </p:txBody>
      </p:sp>
      <p:sp>
        <p:nvSpPr>
          <p:cNvPr id="7" name="TextBox 6"/>
          <p:cNvSpPr txBox="1"/>
          <p:nvPr/>
        </p:nvSpPr>
        <p:spPr>
          <a:xfrm rot="20668428">
            <a:off x="3765665" y="972468"/>
            <a:ext cx="632224" cy="369332"/>
          </a:xfrm>
          <a:prstGeom prst="rect">
            <a:avLst/>
          </a:prstGeom>
          <a:noFill/>
        </p:spPr>
        <p:txBody>
          <a:bodyPr wrap="none" rtlCol="0">
            <a:spAutoFit/>
          </a:bodyPr>
          <a:lstStyle/>
          <a:p>
            <a:r>
              <a:rPr lang="en-US" dirty="0"/>
              <a:t>2015</a:t>
            </a:r>
          </a:p>
        </p:txBody>
      </p:sp>
      <p:sp>
        <p:nvSpPr>
          <p:cNvPr id="8" name="TextBox 7"/>
          <p:cNvSpPr txBox="1"/>
          <p:nvPr/>
        </p:nvSpPr>
        <p:spPr>
          <a:xfrm rot="20668428">
            <a:off x="3860000" y="4594686"/>
            <a:ext cx="640240" cy="369332"/>
          </a:xfrm>
          <a:prstGeom prst="rect">
            <a:avLst/>
          </a:prstGeom>
          <a:noFill/>
        </p:spPr>
        <p:txBody>
          <a:bodyPr wrap="none" rtlCol="0">
            <a:spAutoFit/>
          </a:bodyPr>
          <a:lstStyle/>
          <a:p>
            <a:r>
              <a:rPr lang="en-US" dirty="0">
                <a:ln w="0"/>
                <a:effectLst>
                  <a:outerShdw blurRad="38100" dist="19050" dir="2700000" algn="tl" rotWithShape="0">
                    <a:schemeClr val="dk1">
                      <a:alpha val="40000"/>
                    </a:schemeClr>
                  </a:outerShdw>
                </a:effectLst>
              </a:rPr>
              <a:t>2018</a:t>
            </a:r>
          </a:p>
        </p:txBody>
      </p:sp>
    </p:spTree>
    <p:extLst>
      <p:ext uri="{BB962C8B-B14F-4D97-AF65-F5344CB8AC3E}">
        <p14:creationId xmlns:p14="http://schemas.microsoft.com/office/powerpoint/2010/main" val="64469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8148" y="0"/>
            <a:ext cx="6240388" cy="2877492"/>
          </a:xfrm>
          <a:prstGeom prst="rect">
            <a:avLst/>
          </a:prstGeom>
        </p:spPr>
      </p:pic>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11" y="542773"/>
            <a:ext cx="4001152" cy="2703119"/>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30" y="3584412"/>
            <a:ext cx="3798355" cy="2969951"/>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2443" y="3219510"/>
            <a:ext cx="4034444" cy="3699754"/>
          </a:xfrm>
          <a:prstGeom prst="rect">
            <a:avLst/>
          </a:prstGeom>
        </p:spPr>
      </p:pic>
    </p:spTree>
    <p:extLst>
      <p:ext uri="{BB962C8B-B14F-4D97-AF65-F5344CB8AC3E}">
        <p14:creationId xmlns:p14="http://schemas.microsoft.com/office/powerpoint/2010/main" val="208796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Opportunities-outcomes from Coast to Coast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557" y="1047080"/>
            <a:ext cx="7314880" cy="4522941"/>
          </a:xfrm>
        </p:spPr>
      </p:pic>
      <p:cxnSp>
        <p:nvCxnSpPr>
          <p:cNvPr id="6" name="Straight Arrow Connector 5"/>
          <p:cNvCxnSpPr/>
          <p:nvPr/>
        </p:nvCxnSpPr>
        <p:spPr>
          <a:xfrm flipH="1" flipV="1">
            <a:off x="3829396" y="786938"/>
            <a:ext cx="836815" cy="1618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701251" y="1468583"/>
            <a:ext cx="892233" cy="87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74967" y="487679"/>
            <a:ext cx="2139142" cy="369332"/>
          </a:xfrm>
          <a:prstGeom prst="rect">
            <a:avLst/>
          </a:prstGeom>
          <a:noFill/>
        </p:spPr>
        <p:txBody>
          <a:bodyPr wrap="square" rtlCol="0">
            <a:spAutoFit/>
          </a:bodyPr>
          <a:lstStyle/>
          <a:p>
            <a:r>
              <a:rPr lang="en-US" dirty="0"/>
              <a:t>Well Being Trust</a:t>
            </a:r>
          </a:p>
        </p:txBody>
      </p:sp>
      <p:sp>
        <p:nvSpPr>
          <p:cNvPr id="12" name="TextBox 11"/>
          <p:cNvSpPr txBox="1"/>
          <p:nvPr/>
        </p:nvSpPr>
        <p:spPr>
          <a:xfrm>
            <a:off x="10346575" y="888500"/>
            <a:ext cx="2493818" cy="369332"/>
          </a:xfrm>
          <a:prstGeom prst="rect">
            <a:avLst/>
          </a:prstGeom>
          <a:noFill/>
        </p:spPr>
        <p:txBody>
          <a:bodyPr wrap="square" rtlCol="0">
            <a:spAutoFit/>
          </a:bodyPr>
          <a:lstStyle/>
          <a:p>
            <a:r>
              <a:rPr lang="en-US" dirty="0"/>
              <a:t>Mass Trust</a:t>
            </a:r>
          </a:p>
        </p:txBody>
      </p:sp>
      <p:cxnSp>
        <p:nvCxnSpPr>
          <p:cNvPr id="9" name="Straight Arrow Connector 8"/>
          <p:cNvCxnSpPr/>
          <p:nvPr/>
        </p:nvCxnSpPr>
        <p:spPr>
          <a:xfrm flipH="1" flipV="1">
            <a:off x="5821679" y="582786"/>
            <a:ext cx="836815" cy="1618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39367" y="312666"/>
            <a:ext cx="1058303" cy="369332"/>
          </a:xfrm>
          <a:prstGeom prst="rect">
            <a:avLst/>
          </a:prstGeom>
          <a:noFill/>
        </p:spPr>
        <p:txBody>
          <a:bodyPr wrap="none" rtlCol="0">
            <a:spAutoFit/>
          </a:bodyPr>
          <a:lstStyle/>
          <a:p>
            <a:r>
              <a:rPr lang="en-US" dirty="0"/>
              <a:t>Colorado</a:t>
            </a:r>
          </a:p>
        </p:txBody>
      </p:sp>
    </p:spTree>
    <p:extLst>
      <p:ext uri="{BB962C8B-B14F-4D97-AF65-F5344CB8AC3E}">
        <p14:creationId xmlns:p14="http://schemas.microsoft.com/office/powerpoint/2010/main" val="337180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Agent-What is a Wellbeing Trust?</a:t>
            </a:r>
          </a:p>
        </p:txBody>
      </p:sp>
      <p:sp>
        <p:nvSpPr>
          <p:cNvPr id="3" name="Content Placeholder 2"/>
          <p:cNvSpPr>
            <a:spLocks noGrp="1"/>
          </p:cNvSpPr>
          <p:nvPr>
            <p:ph idx="1"/>
          </p:nvPr>
        </p:nvSpPr>
        <p:spPr>
          <a:xfrm>
            <a:off x="3847101" y="720021"/>
            <a:ext cx="7315200" cy="5120640"/>
          </a:xfrm>
        </p:spPr>
        <p:txBody>
          <a:bodyPr>
            <a:normAutofit fontScale="92500" lnSpcReduction="20000"/>
          </a:bodyPr>
          <a:lstStyle/>
          <a:p>
            <a:pPr marL="0" indent="0">
              <a:buNone/>
            </a:pPr>
            <a:r>
              <a:rPr lang="en-US" dirty="0"/>
              <a:t>Wellness trusts are funds raised or allocated (by governments or private sources) to support primary prevention interventions in community settings to improve population health </a:t>
            </a:r>
          </a:p>
          <a:p>
            <a:pPr marL="0" indent="0" algn="r">
              <a:buNone/>
            </a:pPr>
            <a:r>
              <a:rPr lang="en-US" sz="1200" dirty="0"/>
              <a:t>Georgia Health Policy Center, Robert Wood Johnson Foundation, 2016; Cohen et. Al, 2015; Timmons, 2007; Cheadle et al, 2008</a:t>
            </a:r>
          </a:p>
          <a:p>
            <a:pPr marL="0" indent="0" algn="r">
              <a:buNone/>
            </a:pPr>
            <a:r>
              <a:rPr lang="en-US" sz="1300" dirty="0"/>
              <a:t>Romero, D., Echeverria, S., Duffy, M., Roberts, L. </a:t>
            </a:r>
            <a:r>
              <a:rPr lang="en-US" sz="1300" dirty="0" err="1"/>
              <a:t>Pozen</a:t>
            </a:r>
            <a:r>
              <a:rPr lang="en-US" sz="1300" dirty="0"/>
              <a:t>, A. (2018). Development of a Wellness trust to improve population health: Case-study of a United States urban center.</a:t>
            </a:r>
          </a:p>
          <a:p>
            <a:pPr marL="0" indent="0">
              <a:buNone/>
            </a:pPr>
            <a:r>
              <a:rPr lang="en-US" dirty="0"/>
              <a:t>Well Being Trust galvanizes (1) best practices, (2) the shared understanding, the (3) tools and (4) the ‘community will’ that is essential for measurably advancing our local area’s health and well-being.</a:t>
            </a:r>
          </a:p>
          <a:p>
            <a:pPr marL="0" indent="0" algn="r">
              <a:buNone/>
            </a:pPr>
            <a:r>
              <a:rPr lang="en-US" sz="1400" dirty="0"/>
              <a:t>Norris, T (2017).  Well Being Trust Annual Report</a:t>
            </a:r>
          </a:p>
          <a:p>
            <a:pPr marL="0" indent="0" algn="r">
              <a:buNone/>
            </a:pPr>
            <a:endParaRPr lang="en-US" sz="1400" dirty="0"/>
          </a:p>
          <a:p>
            <a:pPr marL="0" indent="0">
              <a:buNone/>
            </a:pPr>
            <a:r>
              <a:rPr lang="en-US" dirty="0"/>
              <a:t>Well Being Trust is a platform for health systems and partners across sectors to drive transformative change. </a:t>
            </a:r>
          </a:p>
          <a:p>
            <a:pPr marL="0" indent="0" algn="r">
              <a:buNone/>
            </a:pPr>
            <a:r>
              <a:rPr lang="en-US" sz="1200" dirty="0"/>
              <a:t>Norris, T (2017).  Well Being Trust Annual Report</a:t>
            </a:r>
          </a:p>
          <a:p>
            <a:pPr marL="0" indent="0">
              <a:buNone/>
            </a:pPr>
            <a:r>
              <a:rPr lang="en-US" i="1" dirty="0"/>
              <a:t>Working Definition for IOMC—</a:t>
            </a:r>
          </a:p>
          <a:p>
            <a:pPr marL="0" indent="0">
              <a:buNone/>
            </a:pPr>
            <a:r>
              <a:rPr lang="en-US" i="1" dirty="0"/>
              <a:t>Metropolitan Chicago Community Wellbeing Trust is a forum and platform for the Chicago and suburban leaders to drive transformative change to improve the health for all in the area. </a:t>
            </a:r>
          </a:p>
          <a:p>
            <a:pPr marL="0" indent="0">
              <a:buNone/>
            </a:pPr>
            <a:endParaRPr lang="en-US" dirty="0"/>
          </a:p>
          <a:p>
            <a:pPr marL="0" indent="0">
              <a:buNone/>
            </a:pPr>
            <a:endParaRPr lang="en-US" sz="1300" dirty="0"/>
          </a:p>
        </p:txBody>
      </p:sp>
    </p:spTree>
    <p:extLst>
      <p:ext uri="{BB962C8B-B14F-4D97-AF65-F5344CB8AC3E}">
        <p14:creationId xmlns:p14="http://schemas.microsoft.com/office/powerpoint/2010/main" val="6813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 What is needed to change?</a:t>
            </a:r>
            <a:br>
              <a:rPr lang="en-US" dirty="0"/>
            </a:br>
            <a:r>
              <a:rPr lang="en-US" dirty="0"/>
              <a:t/>
            </a:r>
            <a:br>
              <a:rPr lang="en-US" dirty="0"/>
            </a:br>
            <a:r>
              <a:rPr lang="en-US" dirty="0"/>
              <a:t>2) How can IOMC aid in change?</a:t>
            </a:r>
            <a:br>
              <a:rPr lang="en-US" dirty="0"/>
            </a:br>
            <a:endParaRPr lang="en-US" dirty="0"/>
          </a:p>
        </p:txBody>
      </p:sp>
      <p:sp>
        <p:nvSpPr>
          <p:cNvPr id="3" name="Content Placeholder 2"/>
          <p:cNvSpPr>
            <a:spLocks noGrp="1"/>
          </p:cNvSpPr>
          <p:nvPr>
            <p:ph idx="1"/>
          </p:nvPr>
        </p:nvSpPr>
        <p:spPr>
          <a:xfrm>
            <a:off x="3824934" y="1246493"/>
            <a:ext cx="7315200" cy="5120640"/>
          </a:xfrm>
          <a:ln>
            <a:solidFill>
              <a:schemeClr val="accent1"/>
            </a:solidFill>
          </a:ln>
        </p:spPr>
        <p:txBody>
          <a:bodyPr>
            <a:normAutofit fontScale="85000" lnSpcReduction="20000"/>
          </a:bodyPr>
          <a:lstStyle/>
          <a:p>
            <a:endParaRPr lang="en-US" dirty="0"/>
          </a:p>
          <a:p>
            <a:pPr marL="288925" lvl="0" indent="-288925">
              <a:buNone/>
            </a:pPr>
            <a:r>
              <a:rPr lang="en-US" dirty="0"/>
              <a:t>1a) Assets—Something or someone of any value; any portion of one's property or effects so considered. Any component, model, process or framework of value that can be leveraged or reused or (espionage) intelligence asset.</a:t>
            </a:r>
          </a:p>
          <a:p>
            <a:pPr marL="288925" indent="-288925">
              <a:buNone/>
            </a:pPr>
            <a:r>
              <a:rPr lang="en-US" dirty="0"/>
              <a:t>b) Funding- Support the infrastructure to determine and coordinate the Trust Activities</a:t>
            </a:r>
          </a:p>
          <a:p>
            <a:pPr marL="0" lvl="0" indent="0">
              <a:buNone/>
            </a:pPr>
            <a:r>
              <a:rPr lang="en-US" dirty="0"/>
              <a:t>c) Resources-something that one uses to achieve an objective, e.g. raw materials or personnel</a:t>
            </a:r>
          </a:p>
          <a:p>
            <a:pPr marL="502920" lvl="1" indent="0">
              <a:buNone/>
            </a:pPr>
            <a:r>
              <a:rPr lang="en-US" dirty="0"/>
              <a:t>Data-Chicago Department of Public Health and IPHI; Foundation’s leading pilot programs; Fellows’ Leadership Expertise—Training for Community Agencies to drive quality improvement </a:t>
            </a:r>
          </a:p>
          <a:p>
            <a:pPr marL="288925" indent="-288925">
              <a:buNone/>
            </a:pPr>
            <a:endParaRPr lang="en-US" dirty="0"/>
          </a:p>
          <a:p>
            <a:pPr marL="288925" indent="-288925">
              <a:buNone/>
            </a:pPr>
            <a:endParaRPr lang="en-US" dirty="0"/>
          </a:p>
          <a:p>
            <a:pPr marL="288925" indent="-288925">
              <a:buNone/>
            </a:pPr>
            <a:r>
              <a:rPr lang="en-US" dirty="0"/>
              <a:t>2a) Convene </a:t>
            </a:r>
            <a:r>
              <a:rPr lang="en-US" i="1" dirty="0"/>
              <a:t>(people/public/policy/payers/providers)</a:t>
            </a:r>
          </a:p>
          <a:p>
            <a:pPr marL="288925" indent="-288925">
              <a:buNone/>
            </a:pPr>
            <a:r>
              <a:rPr lang="en-US" i="1" dirty="0"/>
              <a:t>b) </a:t>
            </a:r>
            <a:r>
              <a:rPr lang="en-US" dirty="0"/>
              <a:t>Collaborate </a:t>
            </a:r>
            <a:r>
              <a:rPr lang="en-US" i="1" dirty="0"/>
              <a:t>(Fellows/Health Industry Partners/Corporations -neighbors)</a:t>
            </a:r>
          </a:p>
          <a:p>
            <a:pPr marL="288925" indent="-288925">
              <a:buNone/>
            </a:pPr>
            <a:r>
              <a:rPr lang="en-US" dirty="0"/>
              <a:t>c) Sustain Impact </a:t>
            </a:r>
            <a:r>
              <a:rPr lang="en-US" i="1" dirty="0"/>
              <a:t>(policy, funding recommendations, evaluation/quality improvement consultation, recommendations based on City of Chicago outcomes and local outcomes pre-determined)</a:t>
            </a:r>
          </a:p>
          <a:p>
            <a:pPr marL="288925" indent="-288925">
              <a:buNone/>
            </a:pPr>
            <a:r>
              <a:rPr lang="en-US" i="1" dirty="0"/>
              <a:t>d) </a:t>
            </a:r>
            <a:r>
              <a:rPr lang="en-US" dirty="0"/>
              <a:t>Disseminate Outcomes </a:t>
            </a:r>
            <a:r>
              <a:rPr lang="en-US" i="1" dirty="0"/>
              <a:t>(Fellows/organization partners/website, social media; marketing)</a:t>
            </a:r>
            <a:endParaRPr lang="en-US" dirty="0"/>
          </a:p>
          <a:p>
            <a:pPr marL="288925" indent="-288925"/>
            <a:endParaRPr lang="en-US" dirty="0"/>
          </a:p>
        </p:txBody>
      </p:sp>
      <p:sp>
        <p:nvSpPr>
          <p:cNvPr id="4" name="Rectangle 3"/>
          <p:cNvSpPr/>
          <p:nvPr/>
        </p:nvSpPr>
        <p:spPr>
          <a:xfrm>
            <a:off x="3824934" y="3928734"/>
            <a:ext cx="7315200" cy="31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24934" y="861338"/>
            <a:ext cx="7315200" cy="3158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213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IOMC’s Progress</a:t>
            </a:r>
          </a:p>
        </p:txBody>
      </p:sp>
      <p:sp>
        <p:nvSpPr>
          <p:cNvPr id="3" name="Content Placeholder 2"/>
          <p:cNvSpPr>
            <a:spLocks noGrp="1"/>
          </p:cNvSpPr>
          <p:nvPr>
            <p:ph idx="1"/>
          </p:nvPr>
        </p:nvSpPr>
        <p:spPr/>
        <p:txBody>
          <a:bodyPr/>
          <a:lstStyle/>
          <a:p>
            <a:pPr marL="502920" lvl="1" indent="0">
              <a:buNone/>
            </a:pPr>
            <a:r>
              <a:rPr lang="en-US" dirty="0"/>
              <a:t>Doing something meaningful---</a:t>
            </a:r>
          </a:p>
          <a:p>
            <a:pPr marL="845820" lvl="1" indent="-342900">
              <a:buAutoNum type="arabicParenR"/>
            </a:pPr>
            <a:r>
              <a:rPr lang="en-US" dirty="0"/>
              <a:t>Plan</a:t>
            </a:r>
          </a:p>
          <a:p>
            <a:pPr marL="845820" lvl="1" indent="-342900">
              <a:buAutoNum type="arabicParenR"/>
            </a:pPr>
            <a:r>
              <a:rPr lang="en-US" dirty="0"/>
              <a:t>Process</a:t>
            </a:r>
          </a:p>
          <a:p>
            <a:pPr lvl="2"/>
            <a:r>
              <a:rPr lang="en-US" dirty="0"/>
              <a:t>Wish, outcomes, obstacles, purpose</a:t>
            </a:r>
          </a:p>
          <a:p>
            <a:pPr marL="845820" lvl="1" indent="-342900">
              <a:buAutoNum type="arabicParenR"/>
            </a:pPr>
            <a:r>
              <a:rPr lang="en-US" dirty="0"/>
              <a:t>People</a:t>
            </a:r>
          </a:p>
          <a:p>
            <a:pPr lvl="2"/>
            <a:r>
              <a:rPr lang="en-US" dirty="0"/>
              <a:t>Those doing similar things</a:t>
            </a:r>
          </a:p>
          <a:p>
            <a:pPr lvl="2"/>
            <a:r>
              <a:rPr lang="en-US" dirty="0"/>
              <a:t>Champions</a:t>
            </a:r>
          </a:p>
          <a:p>
            <a:pPr lvl="2"/>
            <a:r>
              <a:rPr lang="en-US" dirty="0"/>
              <a:t>Accountants</a:t>
            </a:r>
          </a:p>
          <a:p>
            <a:pPr lvl="2"/>
            <a:r>
              <a:rPr lang="en-US" dirty="0"/>
              <a:t>Mentors</a:t>
            </a:r>
          </a:p>
          <a:p>
            <a:pPr lvl="2"/>
            <a:r>
              <a:rPr lang="en-US" dirty="0"/>
              <a:t>Community</a:t>
            </a:r>
          </a:p>
          <a:p>
            <a:pPr marL="845820" lvl="1" indent="-342900">
              <a:buAutoNum type="arabicParenR"/>
            </a:pPr>
            <a:r>
              <a:rPr lang="en-US" dirty="0"/>
              <a:t>Possibility</a:t>
            </a:r>
          </a:p>
          <a:p>
            <a:pPr marL="845820" lvl="1" indent="-342900">
              <a:buAutoNum type="arabicParenR"/>
            </a:pPr>
            <a:r>
              <a:rPr lang="en-US" dirty="0"/>
              <a:t>Proof of concept/similar other/people authorities</a:t>
            </a:r>
          </a:p>
          <a:p>
            <a:pPr marL="845820" lvl="1" indent="-342900">
              <a:buAutoNum type="arabicParenR"/>
            </a:pPr>
            <a:r>
              <a:rPr lang="en-US" dirty="0"/>
              <a:t>Progress---timeline and meetings</a:t>
            </a:r>
          </a:p>
          <a:p>
            <a:pPr lvl="2"/>
            <a:r>
              <a:rPr lang="en-US" dirty="0"/>
              <a:t>Design is tomorrow….</a:t>
            </a:r>
          </a:p>
          <a:p>
            <a:pPr marL="845820" lvl="1" indent="-342900">
              <a:buAutoNum type="arabicParenR"/>
            </a:pPr>
            <a:endParaRPr lang="en-US" dirty="0"/>
          </a:p>
          <a:p>
            <a:pPr lvl="1"/>
            <a:endParaRPr lang="en-US" dirty="0"/>
          </a:p>
        </p:txBody>
      </p:sp>
    </p:spTree>
    <p:extLst>
      <p:ext uri="{BB962C8B-B14F-4D97-AF65-F5344CB8AC3E}">
        <p14:creationId xmlns:p14="http://schemas.microsoft.com/office/powerpoint/2010/main" val="70927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on Existing Work at the Local Level</a:t>
            </a:r>
            <a:endParaRPr lang="en-US" sz="2800" dirty="0"/>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83680" y="2684418"/>
            <a:ext cx="4205350" cy="3300457"/>
          </a:xfrm>
          <a:prstGeom prst="rect">
            <a:avLst/>
          </a:prstGeom>
        </p:spPr>
      </p:pic>
      <p:sp>
        <p:nvSpPr>
          <p:cNvPr id="5" name="Rectangle 4"/>
          <p:cNvSpPr/>
          <p:nvPr/>
        </p:nvSpPr>
        <p:spPr>
          <a:xfrm>
            <a:off x="5764277" y="6220290"/>
            <a:ext cx="5706499" cy="369332"/>
          </a:xfrm>
          <a:prstGeom prst="rect">
            <a:avLst/>
          </a:prstGeom>
        </p:spPr>
        <p:txBody>
          <a:bodyPr wrap="none">
            <a:spAutoFit/>
          </a:bodyPr>
          <a:lstStyle/>
          <a:p>
            <a:r>
              <a:rPr lang="en-US" dirty="0"/>
              <a:t>Healthy Chicago 2.0 ---Target Metric for 2020 and beyond!</a:t>
            </a:r>
          </a:p>
        </p:txBody>
      </p:sp>
      <p:sp>
        <p:nvSpPr>
          <p:cNvPr id="6" name="Oval 5"/>
          <p:cNvSpPr/>
          <p:nvPr/>
        </p:nvSpPr>
        <p:spPr>
          <a:xfrm>
            <a:off x="6472844" y="4904509"/>
            <a:ext cx="4721629" cy="12413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721203" y="411706"/>
            <a:ext cx="5221928" cy="3499112"/>
          </a:xfrm>
          <a:prstGeom prst="rect">
            <a:avLst/>
          </a:prstGeom>
        </p:spPr>
      </p:pic>
    </p:spTree>
    <p:extLst>
      <p:ext uri="{BB962C8B-B14F-4D97-AF65-F5344CB8AC3E}">
        <p14:creationId xmlns:p14="http://schemas.microsoft.com/office/powerpoint/2010/main" val="102847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p:sp>
        <p:nvSpPr>
          <p:cNvPr id="3" name="Content Placeholder 2"/>
          <p:cNvSpPr>
            <a:spLocks noGrp="1"/>
          </p:cNvSpPr>
          <p:nvPr>
            <p:ph idx="1"/>
          </p:nvPr>
        </p:nvSpPr>
        <p:spPr>
          <a:xfrm>
            <a:off x="4111850" y="864108"/>
            <a:ext cx="7072618" cy="1135773"/>
          </a:xfrm>
        </p:spPr>
        <p:txBody>
          <a:bodyPr/>
          <a:lstStyle/>
          <a:p>
            <a:pPr marL="0" indent="0">
              <a:buNone/>
            </a:pPr>
            <a:r>
              <a:rPr lang="en-US" dirty="0"/>
              <a:t>Pathways to Population Health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7" y="2049879"/>
            <a:ext cx="5999632" cy="4291928"/>
          </a:xfrm>
          <a:prstGeom prst="rect">
            <a:avLst/>
          </a:prstGeom>
        </p:spPr>
      </p:pic>
    </p:spTree>
    <p:extLst>
      <p:ext uri="{BB962C8B-B14F-4D97-AF65-F5344CB8AC3E}">
        <p14:creationId xmlns:p14="http://schemas.microsoft.com/office/powerpoint/2010/main" val="327286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together</a:t>
            </a:r>
          </a:p>
        </p:txBody>
      </p:sp>
      <p:sp>
        <p:nvSpPr>
          <p:cNvPr id="3" name="Content Placeholder 2"/>
          <p:cNvSpPr>
            <a:spLocks noGrp="1"/>
          </p:cNvSpPr>
          <p:nvPr>
            <p:ph idx="1"/>
          </p:nvPr>
        </p:nvSpPr>
        <p:spPr/>
        <p:txBody>
          <a:bodyPr/>
          <a:lstStyle/>
          <a:p>
            <a:r>
              <a:rPr lang="en-US" dirty="0"/>
              <a:t>What we know: </a:t>
            </a:r>
          </a:p>
          <a:p>
            <a:pPr lvl="1"/>
            <a:r>
              <a:rPr lang="en-US" dirty="0"/>
              <a:t>Community </a:t>
            </a:r>
          </a:p>
          <a:p>
            <a:pPr lvl="1"/>
            <a:r>
              <a:rPr lang="en-US" dirty="0"/>
              <a:t>Ourselves</a:t>
            </a:r>
          </a:p>
          <a:p>
            <a:endParaRPr lang="en-US" dirty="0"/>
          </a:p>
        </p:txBody>
      </p:sp>
    </p:spTree>
    <p:extLst>
      <p:ext uri="{BB962C8B-B14F-4D97-AF65-F5344CB8AC3E}">
        <p14:creationId xmlns:p14="http://schemas.microsoft.com/office/powerpoint/2010/main" val="260955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r>
              <a:rPr lang="en-US" dirty="0"/>
              <a:t>Inviting our community</a:t>
            </a:r>
          </a:p>
          <a:p>
            <a:pPr lvl="1"/>
            <a:r>
              <a:rPr lang="en-US" dirty="0"/>
              <a:t>Fellows </a:t>
            </a:r>
          </a:p>
          <a:p>
            <a:pPr lvl="1"/>
            <a:r>
              <a:rPr lang="en-US" dirty="0"/>
              <a:t>Funders</a:t>
            </a:r>
          </a:p>
          <a:p>
            <a:pPr lvl="1"/>
            <a:r>
              <a:rPr lang="en-US" dirty="0"/>
              <a:t>Partners</a:t>
            </a:r>
          </a:p>
          <a:p>
            <a:pPr lvl="1"/>
            <a:r>
              <a:rPr lang="en-US" dirty="0"/>
              <a:t>Community</a:t>
            </a:r>
          </a:p>
          <a:p>
            <a:pPr marL="502920" lvl="1" indent="0">
              <a:buNone/>
            </a:pPr>
            <a:endParaRPr lang="en-US" dirty="0"/>
          </a:p>
          <a:p>
            <a:pPr marL="285750" lvl="1" indent="-285750"/>
            <a:r>
              <a:rPr lang="en-US" dirty="0"/>
              <a:t>Timeline</a:t>
            </a:r>
          </a:p>
          <a:p>
            <a:pPr marL="742950" lvl="2" indent="-285750"/>
            <a:r>
              <a:rPr lang="en-US" dirty="0"/>
              <a:t>Now, engaging Fellows </a:t>
            </a:r>
          </a:p>
          <a:p>
            <a:pPr marL="742950" lvl="2" indent="-285750"/>
            <a:r>
              <a:rPr lang="en-US" dirty="0"/>
              <a:t>Next, funders to complete assessments</a:t>
            </a:r>
          </a:p>
          <a:p>
            <a:pPr marL="1200150" lvl="3" indent="-285750"/>
            <a:r>
              <a:rPr lang="en-US" dirty="0"/>
              <a:t>18 to 24 mos.</a:t>
            </a:r>
          </a:p>
        </p:txBody>
      </p:sp>
    </p:spTree>
    <p:extLst>
      <p:ext uri="{BB962C8B-B14F-4D97-AF65-F5344CB8AC3E}">
        <p14:creationId xmlns:p14="http://schemas.microsoft.com/office/powerpoint/2010/main" val="117011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511" y="247388"/>
            <a:ext cx="7724716" cy="4693838"/>
          </a:xfrm>
          <a:prstGeom prst="rect">
            <a:avLst/>
          </a:prstGeom>
        </p:spPr>
      </p:pic>
    </p:spTree>
    <p:extLst>
      <p:ext uri="{BB962C8B-B14F-4D97-AF65-F5344CB8AC3E}">
        <p14:creationId xmlns:p14="http://schemas.microsoft.com/office/powerpoint/2010/main" val="311308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Self -Reflection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8850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Problem--Zip Code Matters</a:t>
            </a:r>
          </a:p>
        </p:txBody>
      </p:sp>
      <p:sp>
        <p:nvSpPr>
          <p:cNvPr id="3" name="Content Placeholder 2"/>
          <p:cNvSpPr>
            <a:spLocks noGrp="1"/>
          </p:cNvSpPr>
          <p:nvPr>
            <p:ph idx="1"/>
          </p:nvPr>
        </p:nvSpPr>
        <p:spPr/>
        <p:txBody>
          <a:bodyPr/>
          <a:lstStyle/>
          <a:p>
            <a:r>
              <a:rPr lang="en-US" dirty="0"/>
              <a:t>Although 60% percent of preventable deaths are rooted in modifiable behaviors and exposures that occur in the community</a:t>
            </a:r>
          </a:p>
          <a:p>
            <a:pPr marL="502920" lvl="1" indent="0">
              <a:buNone/>
            </a:pPr>
            <a:r>
              <a:rPr lang="en-US" dirty="0"/>
              <a:t>our healthcare system is not focused on these factors (1)</a:t>
            </a:r>
          </a:p>
          <a:p>
            <a:r>
              <a:rPr lang="en-US" dirty="0"/>
              <a:t>Shift of focus on wellbeing including financial, spiritual, emotional, physical, environmental, and social (2). </a:t>
            </a:r>
          </a:p>
          <a:p>
            <a:r>
              <a:rPr lang="en-US" dirty="0"/>
              <a:t>Social and economic status drives behaviors and behaviors directly impact health outcomes(3).</a:t>
            </a:r>
          </a:p>
          <a:p>
            <a:pPr marL="502920" lvl="1" indent="0">
              <a:buNone/>
            </a:pPr>
            <a:r>
              <a:rPr lang="en-US" dirty="0"/>
              <a:t> “Your zip code matters more than your genetic code” (4)</a:t>
            </a:r>
          </a:p>
          <a:p>
            <a:endParaRPr lang="en-US" dirty="0"/>
          </a:p>
        </p:txBody>
      </p:sp>
    </p:spTree>
    <p:extLst>
      <p:ext uri="{BB962C8B-B14F-4D97-AF65-F5344CB8AC3E}">
        <p14:creationId xmlns:p14="http://schemas.microsoft.com/office/powerpoint/2010/main" val="287306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Opportunity--Collective Social Impact Models</a:t>
            </a:r>
          </a:p>
        </p:txBody>
      </p:sp>
      <p:sp>
        <p:nvSpPr>
          <p:cNvPr id="3" name="Content Placeholder 2"/>
          <p:cNvSpPr>
            <a:spLocks noGrp="1"/>
          </p:cNvSpPr>
          <p:nvPr>
            <p:ph idx="1"/>
          </p:nvPr>
        </p:nvSpPr>
        <p:spPr/>
        <p:txBody>
          <a:bodyPr/>
          <a:lstStyle/>
          <a:p>
            <a:pPr marL="0" indent="0">
              <a:buNone/>
            </a:pPr>
            <a:r>
              <a:rPr lang="en-US" dirty="0"/>
              <a:t>“Aggregating the financial and non-financial impacts across stakeholder groups examines how overall value is created (or destroyed) by the firm with its stakeholders.” </a:t>
            </a:r>
            <a:r>
              <a:rPr lang="en-US" sz="1200" dirty="0"/>
              <a:t>(</a:t>
            </a:r>
            <a:r>
              <a:rPr lang="en-US" sz="1200" dirty="0" err="1"/>
              <a:t>pg</a:t>
            </a:r>
            <a:r>
              <a:rPr lang="en-US" sz="1200" dirty="0"/>
              <a:t> 18, Griffin, 2016)</a:t>
            </a:r>
            <a:r>
              <a:rPr lang="en-US" dirty="0"/>
              <a:t> </a:t>
            </a:r>
          </a:p>
        </p:txBody>
      </p:sp>
      <p:sp>
        <p:nvSpPr>
          <p:cNvPr id="4" name="Rectangle 3"/>
          <p:cNvSpPr/>
          <p:nvPr/>
        </p:nvSpPr>
        <p:spPr>
          <a:xfrm>
            <a:off x="5913120" y="4593699"/>
            <a:ext cx="6096000" cy="1723549"/>
          </a:xfrm>
          <a:prstGeom prst="rect">
            <a:avLst/>
          </a:prstGeom>
        </p:spPr>
        <p:txBody>
          <a:bodyPr>
            <a:spAutoFit/>
          </a:bodyPr>
          <a:lstStyle/>
          <a:p>
            <a:endParaRPr lang="en-US" sz="2000" dirty="0">
              <a:solidFill>
                <a:srgbClr val="000000"/>
              </a:solidFill>
              <a:latin typeface="Calibri" panose="020F0502020204030204" pitchFamily="34" charset="0"/>
            </a:endParaRPr>
          </a:p>
          <a:p>
            <a:endParaRPr lang="en-US" sz="2000" dirty="0"/>
          </a:p>
          <a:p>
            <a:r>
              <a:rPr lang="en-US" sz="1100" b="1" dirty="0">
                <a:latin typeface="Times New Roman" panose="02020603050405020304" pitchFamily="18" charset="0"/>
                <a:cs typeface="Times New Roman" panose="02020603050405020304" pitchFamily="18" charset="0"/>
              </a:rPr>
              <a:t>Corporate Impacts: Focusing on Connecting Stakeholders </a:t>
            </a:r>
          </a:p>
          <a:p>
            <a:r>
              <a:rPr lang="en-US" sz="1100" dirty="0">
                <a:solidFill>
                  <a:srgbClr val="000000"/>
                </a:solidFill>
                <a:latin typeface="Times New Roman" panose="02020603050405020304" pitchFamily="18" charset="0"/>
                <a:cs typeface="Times New Roman" panose="02020603050405020304" pitchFamily="18" charset="0"/>
              </a:rPr>
              <a:t> Jennifer J. Griffin </a:t>
            </a:r>
          </a:p>
          <a:p>
            <a:r>
              <a:rPr lang="en-US" sz="1100" dirty="0">
                <a:solidFill>
                  <a:srgbClr val="000000"/>
                </a:solidFill>
                <a:latin typeface="Times New Roman" panose="02020603050405020304" pitchFamily="18" charset="0"/>
                <a:cs typeface="Times New Roman" panose="02020603050405020304" pitchFamily="18" charset="0"/>
              </a:rPr>
              <a:t>Professor, Strategic Management &amp; Public Policy </a:t>
            </a:r>
          </a:p>
          <a:p>
            <a:r>
              <a:rPr lang="en-US" sz="1100" dirty="0">
                <a:solidFill>
                  <a:srgbClr val="000000"/>
                </a:solidFill>
                <a:latin typeface="Times New Roman" panose="02020603050405020304" pitchFamily="18" charset="0"/>
                <a:cs typeface="Times New Roman" panose="02020603050405020304" pitchFamily="18" charset="0"/>
              </a:rPr>
              <a:t>The George Washington University </a:t>
            </a:r>
          </a:p>
          <a:p>
            <a:r>
              <a:rPr lang="en-US" sz="1100" dirty="0">
                <a:solidFill>
                  <a:srgbClr val="000000"/>
                </a:solidFill>
                <a:latin typeface="Times New Roman" panose="02020603050405020304" pitchFamily="18" charset="0"/>
                <a:cs typeface="Times New Roman" panose="02020603050405020304" pitchFamily="18" charset="0"/>
              </a:rPr>
              <a:t>School of Business </a:t>
            </a:r>
          </a:p>
          <a:p>
            <a:r>
              <a:rPr lang="en-US" sz="1100" dirty="0">
                <a:solidFill>
                  <a:srgbClr val="000000"/>
                </a:solidFill>
                <a:latin typeface="Times New Roman" panose="02020603050405020304" pitchFamily="18" charset="0"/>
                <a:cs typeface="Times New Roman" panose="02020603050405020304" pitchFamily="18" charset="0"/>
              </a:rPr>
              <a:t>2016 </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67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Solution—IOMC can help</a:t>
            </a:r>
            <a:endParaRPr lang="en-US" sz="2400" dirty="0"/>
          </a:p>
        </p:txBody>
      </p:sp>
      <p:sp>
        <p:nvSpPr>
          <p:cNvPr id="3" name="Content Placeholder 2"/>
          <p:cNvSpPr>
            <a:spLocks noGrp="1"/>
          </p:cNvSpPr>
          <p:nvPr>
            <p:ph idx="1"/>
          </p:nvPr>
        </p:nvSpPr>
        <p:spPr>
          <a:xfrm>
            <a:off x="3869268" y="210589"/>
            <a:ext cx="7315200" cy="5774159"/>
          </a:xfrm>
        </p:spPr>
        <p:txBody>
          <a:bodyPr>
            <a:normAutofit lnSpcReduction="10000"/>
          </a:bodyPr>
          <a:lstStyle/>
          <a:p>
            <a:r>
              <a:rPr lang="en-US" dirty="0"/>
              <a:t>IOMC</a:t>
            </a:r>
          </a:p>
          <a:p>
            <a:pPr marL="0" indent="0" algn="ctr">
              <a:buNone/>
            </a:pPr>
            <a:r>
              <a:rPr lang="en-US" dirty="0"/>
              <a:t>“</a:t>
            </a:r>
            <a:r>
              <a:rPr lang="en-US" i="1" dirty="0"/>
              <a:t>represents those who care about the healthcare field, have the positive ability to change the field, and represents leadership giving back to the community”</a:t>
            </a:r>
          </a:p>
          <a:p>
            <a:pPr marL="0" indent="0" algn="ctr">
              <a:buNone/>
            </a:pPr>
            <a:r>
              <a:rPr lang="en-US" i="1" dirty="0"/>
              <a:t>“an organization which reaches across silos to bring together people and organizations to improve the wellbeing of Metropolitan Chicago”</a:t>
            </a:r>
          </a:p>
          <a:p>
            <a:pPr marL="0" indent="0" algn="r">
              <a:buNone/>
            </a:pPr>
            <a:r>
              <a:rPr lang="en-US" i="1" dirty="0"/>
              <a:t>	Board Member/s 2018</a:t>
            </a:r>
          </a:p>
          <a:p>
            <a:pPr lvl="1"/>
            <a:endParaRPr lang="en-US" dirty="0"/>
          </a:p>
          <a:p>
            <a:pPr lvl="1"/>
            <a:r>
              <a:rPr lang="en-US" dirty="0"/>
              <a:t>Builds on national efforts</a:t>
            </a:r>
          </a:p>
          <a:p>
            <a:pPr lvl="1"/>
            <a:r>
              <a:rPr lang="en-US" dirty="0"/>
              <a:t>Demonstrated</a:t>
            </a:r>
          </a:p>
          <a:p>
            <a:pPr lvl="2"/>
            <a:r>
              <a:rPr lang="en-US" dirty="0"/>
              <a:t>Convener</a:t>
            </a:r>
          </a:p>
          <a:p>
            <a:pPr lvl="2"/>
            <a:r>
              <a:rPr lang="en-US" dirty="0"/>
              <a:t>Collaborator</a:t>
            </a:r>
          </a:p>
          <a:p>
            <a:pPr lvl="2"/>
            <a:r>
              <a:rPr lang="en-US" dirty="0"/>
              <a:t>Leadership</a:t>
            </a:r>
          </a:p>
          <a:p>
            <a:pPr lvl="1"/>
            <a:r>
              <a:rPr lang="en-US" dirty="0"/>
              <a:t>Neutral, nonpolitical organization</a:t>
            </a:r>
          </a:p>
          <a:p>
            <a:pPr lvl="1"/>
            <a:r>
              <a:rPr lang="en-US" dirty="0"/>
              <a:t>Exhibits exemplary expertise</a:t>
            </a:r>
          </a:p>
          <a:p>
            <a:pPr lvl="2"/>
            <a:r>
              <a:rPr lang="en-US" dirty="0"/>
              <a:t>Person, public, policy, provider, </a:t>
            </a:r>
            <a:r>
              <a:rPr lang="en-US" dirty="0" err="1"/>
              <a:t>payor</a:t>
            </a:r>
            <a:endParaRPr lang="en-US" dirty="0"/>
          </a:p>
          <a:p>
            <a:pPr lvl="2"/>
            <a:r>
              <a:rPr lang="en-US" dirty="0"/>
              <a:t>Not any one constituency</a:t>
            </a:r>
          </a:p>
          <a:p>
            <a:pPr lvl="3"/>
            <a:r>
              <a:rPr lang="en-US" dirty="0"/>
              <a:t>providers, insurers, pharmaceutical/device manufacturers or governmental bodies, corporations</a:t>
            </a:r>
          </a:p>
          <a:p>
            <a:pPr lvl="2"/>
            <a:endParaRPr lang="en-US" dirty="0"/>
          </a:p>
        </p:txBody>
      </p:sp>
    </p:spTree>
    <p:extLst>
      <p:ext uri="{BB962C8B-B14F-4D97-AF65-F5344CB8AC3E}">
        <p14:creationId xmlns:p14="http://schemas.microsoft.com/office/powerpoint/2010/main" val="372966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IOMC Facilitate the Trust?</a:t>
            </a:r>
          </a:p>
        </p:txBody>
      </p:sp>
      <p:sp>
        <p:nvSpPr>
          <p:cNvPr id="3" name="Content Placeholder 2"/>
          <p:cNvSpPr>
            <a:spLocks noGrp="1"/>
          </p:cNvSpPr>
          <p:nvPr>
            <p:ph idx="1"/>
          </p:nvPr>
        </p:nvSpPr>
        <p:spPr/>
        <p:txBody>
          <a:bodyPr>
            <a:normAutofit fontScale="92500" lnSpcReduction="10000"/>
          </a:bodyPr>
          <a:lstStyle/>
          <a:p>
            <a:r>
              <a:rPr lang="en-US" b="1" dirty="0"/>
              <a:t>Nonpartisan community </a:t>
            </a:r>
            <a:r>
              <a:rPr lang="en-US" dirty="0"/>
              <a:t>of health care leaders and Health Systems Organizations in Chicagoland Area</a:t>
            </a:r>
          </a:p>
          <a:p>
            <a:r>
              <a:rPr lang="en-US" b="1" dirty="0"/>
              <a:t>History </a:t>
            </a:r>
            <a:r>
              <a:rPr lang="en-US" dirty="0"/>
              <a:t>of successfully leading to impact national trends</a:t>
            </a:r>
          </a:p>
          <a:p>
            <a:r>
              <a:rPr lang="en-US" b="1" dirty="0"/>
              <a:t>Diverse group of leaders </a:t>
            </a:r>
            <a:r>
              <a:rPr lang="en-US" dirty="0"/>
              <a:t>with deep experience and connections across the Chicago and suburban area</a:t>
            </a:r>
          </a:p>
          <a:p>
            <a:pPr lvl="1"/>
            <a:r>
              <a:rPr lang="en-US" dirty="0"/>
              <a:t>representing their beliefs</a:t>
            </a:r>
          </a:p>
          <a:p>
            <a:pPr lvl="1"/>
            <a:r>
              <a:rPr lang="en-US" dirty="0"/>
              <a:t>bringing diverse institutional experience and scholar</a:t>
            </a:r>
          </a:p>
          <a:p>
            <a:pPr lvl="1"/>
            <a:r>
              <a:rPr lang="en-US" dirty="0"/>
              <a:t>highlighting the person, public, policy, payer, and provider perspectives </a:t>
            </a:r>
          </a:p>
          <a:p>
            <a:r>
              <a:rPr lang="en-US" b="1" dirty="0"/>
              <a:t>National and local relationships </a:t>
            </a:r>
            <a:r>
              <a:rPr lang="en-US" dirty="0"/>
              <a:t>to engage and connect decision makers to identify and close gaps to ensure all have an opportunity for health equity.</a:t>
            </a:r>
          </a:p>
          <a:p>
            <a:r>
              <a:rPr lang="en-US" dirty="0"/>
              <a:t>Operates as a </a:t>
            </a:r>
            <a:r>
              <a:rPr lang="en-US" b="1" dirty="0"/>
              <a:t>non-political and social conscious </a:t>
            </a:r>
            <a:r>
              <a:rPr lang="en-US" dirty="0"/>
              <a:t>of multi-disciplinary health sector professionals</a:t>
            </a:r>
            <a:r>
              <a:rPr lang="en-US" b="1" dirty="0"/>
              <a:t>.</a:t>
            </a:r>
          </a:p>
          <a:p>
            <a:r>
              <a:rPr lang="en-US" b="1" dirty="0"/>
              <a:t>Unique opportunity to impact the Social Determinants of Health </a:t>
            </a:r>
            <a:r>
              <a:rPr lang="en-US" dirty="0"/>
              <a:t>(</a:t>
            </a:r>
            <a:r>
              <a:rPr lang="en-US" dirty="0" err="1"/>
              <a:t>i.e</a:t>
            </a:r>
            <a:r>
              <a:rPr lang="en-US" dirty="0"/>
              <a:t>,  the conditions in which people are born, grow, live, work, and age and may enhance or impede the ability of individuals to attain their desired level of health). </a:t>
            </a:r>
          </a:p>
        </p:txBody>
      </p:sp>
    </p:spTree>
    <p:extLst>
      <p:ext uri="{BB962C8B-B14F-4D97-AF65-F5344CB8AC3E}">
        <p14:creationId xmlns:p14="http://schemas.microsoft.com/office/powerpoint/2010/main" val="22750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IOMC’s History</a:t>
            </a:r>
          </a:p>
        </p:txBody>
      </p:sp>
      <p:sp>
        <p:nvSpPr>
          <p:cNvPr id="3" name="Content Placeholder 2"/>
          <p:cNvSpPr>
            <a:spLocks noGrp="1"/>
          </p:cNvSpPr>
          <p:nvPr>
            <p:ph idx="1"/>
          </p:nvPr>
        </p:nvSpPr>
        <p:spPr>
          <a:xfrm>
            <a:off x="2743200" y="145651"/>
            <a:ext cx="8991600" cy="6712349"/>
          </a:xfrm>
        </p:spPr>
        <p:txBody>
          <a:bodyPr>
            <a:normAutofit lnSpcReduction="10000"/>
          </a:bodyPr>
          <a:lstStyle/>
          <a:p>
            <a:pPr lvl="2"/>
            <a:r>
              <a:rPr lang="en-US" dirty="0"/>
              <a:t>1920 – IOMC developed and distributed the first survey of autopsy rates in hospitals as a mechanism to measure the quality of care.</a:t>
            </a:r>
            <a:endParaRPr lang="en-US" sz="1100" dirty="0"/>
          </a:p>
          <a:p>
            <a:pPr lvl="2"/>
            <a:r>
              <a:rPr lang="en-US" dirty="0"/>
              <a:t>1945 – IOMC successfully advocated for the City of Chicago to develop a broader, more accessible, emergency public ambulance service.</a:t>
            </a:r>
            <a:endParaRPr lang="en-US" sz="1100" dirty="0"/>
          </a:p>
          <a:p>
            <a:pPr lvl="2"/>
            <a:r>
              <a:rPr lang="en-US" dirty="0"/>
              <a:t>1954 – IOMC successfully developed methodologies, along with the Chicago Commission on Human Relations, to promote and ensure hospitals hire African American physicians.</a:t>
            </a:r>
            <a:endParaRPr lang="en-US" sz="1100" dirty="0"/>
          </a:p>
          <a:p>
            <a:pPr lvl="2"/>
            <a:r>
              <a:rPr lang="en-US" dirty="0"/>
              <a:t>1971 – IOMC successfully advocated for changes in the Illinois Medical Practice Act, outlawing unfair practices of fee splitting and kickbacks in health care.</a:t>
            </a:r>
            <a:endParaRPr lang="en-US" sz="1100" dirty="0"/>
          </a:p>
          <a:p>
            <a:pPr lvl="2"/>
            <a:r>
              <a:rPr lang="en-US" dirty="0"/>
              <a:t>1999 – IOMC established a partnership with the </a:t>
            </a:r>
            <a:r>
              <a:rPr lang="en-US" dirty="0" err="1"/>
              <a:t>Portes</a:t>
            </a:r>
            <a:r>
              <a:rPr lang="en-US" dirty="0"/>
              <a:t> Foundation, which has distributed over $700,000 to remarkable organizations in the forefront of advancing health in Chicago.</a:t>
            </a:r>
            <a:endParaRPr lang="en-US" sz="1100" dirty="0"/>
          </a:p>
          <a:p>
            <a:pPr lvl="2"/>
            <a:r>
              <a:rPr lang="en-US" dirty="0"/>
              <a:t>2001 – IOMC established the Chicago Patient Safety Forum, which helped launch the “patient safety” movement in Chicago.</a:t>
            </a:r>
            <a:endParaRPr lang="en-US" sz="1100" dirty="0"/>
          </a:p>
          <a:p>
            <a:pPr lvl="2"/>
            <a:r>
              <a:rPr lang="en-US" dirty="0"/>
              <a:t>2004 – IOMC took the lead in raising awareness of disparities in health care in Chicago by holding the first ever, city-wide Health Care Disparities Conference, resulting in funding for outreach workers to care for 10,000 individuals.</a:t>
            </a:r>
            <a:endParaRPr lang="en-US" sz="1100" dirty="0"/>
          </a:p>
          <a:p>
            <a:pPr lvl="2"/>
            <a:r>
              <a:rPr lang="en-US" dirty="0"/>
              <a:t>2008 –IOMC voiced concerns about gun violence with Legislators and hosted leaders to consider remedies.</a:t>
            </a:r>
            <a:endParaRPr lang="en-US" sz="1100" dirty="0"/>
          </a:p>
          <a:p>
            <a:pPr lvl="2"/>
            <a:r>
              <a:rPr lang="en-US" dirty="0"/>
              <a:t>2012 – IOMC hosted the first of its </a:t>
            </a:r>
            <a:r>
              <a:rPr lang="en-US" i="1" dirty="0"/>
              <a:t>State of the Health of Chicago</a:t>
            </a:r>
            <a:r>
              <a:rPr lang="en-US" dirty="0"/>
              <a:t> (SOHOC), which focused upon using community health workers to improve health care delivery.</a:t>
            </a:r>
            <a:endParaRPr lang="en-US" sz="1100" dirty="0"/>
          </a:p>
          <a:p>
            <a:pPr lvl="2"/>
            <a:r>
              <a:rPr lang="en-US" dirty="0"/>
              <a:t>2015 - As part of its 100th Anniversary activities, IOMC raised over $300,000 which it used for grants to address health disparities in Chicago and to train community health workers.</a:t>
            </a:r>
            <a:endParaRPr lang="en-US" sz="1800" dirty="0"/>
          </a:p>
          <a:p>
            <a:pPr lvl="2"/>
            <a:r>
              <a:rPr lang="en-US" dirty="0"/>
              <a:t>2017 – IOMC held its second SOHOC Conference, identifying eight topics of importance to the Metropolitan Chicago Area, particularly: Opioid Epidemic; Gun Violence Prevention; State of the Disabled; State of the Uninsured; Community Health Workers; Social Determinants of Health; Mental Health; Medical Education.</a:t>
            </a:r>
            <a:endParaRPr lang="en-US" sz="1100" dirty="0"/>
          </a:p>
          <a:p>
            <a:pPr lvl="2"/>
            <a:r>
              <a:rPr lang="en-US" dirty="0"/>
              <a:t>2018 – The success of IOMC’s community health workers program was acknowledged in a White Paper reporting that 189 Community Health Workers in four innovative programs had been trained and were serving in underserved communities.  </a:t>
            </a:r>
            <a:endParaRPr lang="en-US" sz="1400" dirty="0"/>
          </a:p>
        </p:txBody>
      </p:sp>
    </p:spTree>
    <p:extLst>
      <p:ext uri="{BB962C8B-B14F-4D97-AF65-F5344CB8AC3E}">
        <p14:creationId xmlns:p14="http://schemas.microsoft.com/office/powerpoint/2010/main" val="416751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IOMC Help</a:t>
            </a:r>
          </a:p>
        </p:txBody>
      </p:sp>
      <p:sp>
        <p:nvSpPr>
          <p:cNvPr id="3" name="Content Placeholder 2"/>
          <p:cNvSpPr>
            <a:spLocks noGrp="1"/>
          </p:cNvSpPr>
          <p:nvPr>
            <p:ph idx="1"/>
          </p:nvPr>
        </p:nvSpPr>
        <p:spPr/>
        <p:txBody>
          <a:bodyPr/>
          <a:lstStyle/>
          <a:p>
            <a:r>
              <a:rPr lang="en-US" dirty="0"/>
              <a:t>Advance National and Proven Trends</a:t>
            </a:r>
          </a:p>
          <a:p>
            <a:r>
              <a:rPr lang="en-US" dirty="0"/>
              <a:t>Support the investment of the our neighbors and partners </a:t>
            </a:r>
          </a:p>
          <a:p>
            <a:pPr lvl="1"/>
            <a:r>
              <a:rPr lang="en-US" dirty="0"/>
              <a:t>Foundations </a:t>
            </a:r>
          </a:p>
          <a:p>
            <a:pPr lvl="1"/>
            <a:r>
              <a:rPr lang="en-US" dirty="0" err="1"/>
              <a:t>Payors</a:t>
            </a:r>
            <a:endParaRPr lang="en-US" dirty="0"/>
          </a:p>
          <a:p>
            <a:pPr lvl="1"/>
            <a:r>
              <a:rPr lang="en-US" dirty="0"/>
              <a:t>Government</a:t>
            </a:r>
          </a:p>
          <a:p>
            <a:pPr lvl="1"/>
            <a:r>
              <a:rPr lang="en-US" dirty="0"/>
              <a:t>Corporations</a:t>
            </a:r>
          </a:p>
          <a:p>
            <a:endParaRPr lang="en-US" dirty="0"/>
          </a:p>
        </p:txBody>
      </p:sp>
    </p:spTree>
    <p:extLst>
      <p:ext uri="{BB962C8B-B14F-4D97-AF65-F5344CB8AC3E}">
        <p14:creationId xmlns:p14="http://schemas.microsoft.com/office/powerpoint/2010/main" val="489524821"/>
      </p:ext>
    </p:extLst>
  </p:cSld>
  <p:clrMapOvr>
    <a:masterClrMapping/>
  </p:clrMapOvr>
</p:sld>
</file>

<file path=ppt/theme/theme1.xml><?xml version="1.0" encoding="utf-8"?>
<a:theme xmlns:a="http://schemas.openxmlformats.org/drawingml/2006/main" name="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1006FE45-2664-471E-A496-996027E9483D}" vid="{5FBD6497-E77A-45F2-BE76-D0667C7337BD}"/>
    </a:ext>
  </a:extLst>
</a:theme>
</file>

<file path=docProps/app.xml><?xml version="1.0" encoding="utf-8"?>
<Properties xmlns="http://schemas.openxmlformats.org/officeDocument/2006/extended-properties" xmlns:vt="http://schemas.openxmlformats.org/officeDocument/2006/docPropsVTypes">
  <Template>Theme1</Template>
  <TotalTime>3368</TotalTime>
  <Words>1269</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Corbel</vt:lpstr>
      <vt:lpstr>Times New Roman</vt:lpstr>
      <vt:lpstr>Wingdings 2</vt:lpstr>
      <vt:lpstr>Theme1</vt:lpstr>
      <vt:lpstr>Institute of Medicine of Chicago</vt:lpstr>
      <vt:lpstr>Time together</vt:lpstr>
      <vt:lpstr>Self -Reflection</vt:lpstr>
      <vt:lpstr>Problem--Zip Code Matters</vt:lpstr>
      <vt:lpstr>Opportunity--Collective Social Impact Models</vt:lpstr>
      <vt:lpstr>Solution—IOMC can help</vt:lpstr>
      <vt:lpstr>Why should IOMC Facilitate the Trust?</vt:lpstr>
      <vt:lpstr>IOMC’s History</vt:lpstr>
      <vt:lpstr>How can IOMC Help</vt:lpstr>
      <vt:lpstr>Discussions with Partners</vt:lpstr>
      <vt:lpstr>National trends: WIN- Tighten our threads for sustainability</vt:lpstr>
      <vt:lpstr>Building on National Momentum: Institute for Healthcare Improvement in 2015</vt:lpstr>
      <vt:lpstr>PowerPoint Presentation</vt:lpstr>
      <vt:lpstr>Opportunities-outcomes from Coast to Coast</vt:lpstr>
      <vt:lpstr>Change Agent-What is a Wellbeing Trust?</vt:lpstr>
      <vt:lpstr>1) What is needed to change?  2) How can IOMC aid in change? </vt:lpstr>
      <vt:lpstr>IOMC’s Progress</vt:lpstr>
      <vt:lpstr>Building on Existing Work at the Local Level</vt:lpstr>
      <vt:lpstr>Model</vt:lpstr>
      <vt:lpstr>Process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Irmiter</dc:creator>
  <cp:lastModifiedBy>Moore, Levi</cp:lastModifiedBy>
  <cp:revision>150</cp:revision>
  <cp:lastPrinted>2018-11-08T07:17:58Z</cp:lastPrinted>
  <dcterms:created xsi:type="dcterms:W3CDTF">2018-04-30T15:04:53Z</dcterms:created>
  <dcterms:modified xsi:type="dcterms:W3CDTF">2019-05-23T18:21:08Z</dcterms:modified>
</cp:coreProperties>
</file>